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82" r:id="rId2"/>
    <p:sldId id="256" r:id="rId3"/>
    <p:sldId id="260" r:id="rId4"/>
    <p:sldId id="299" r:id="rId5"/>
    <p:sldId id="316" r:id="rId6"/>
    <p:sldId id="1602" r:id="rId7"/>
    <p:sldId id="298" r:id="rId8"/>
    <p:sldId id="319" r:id="rId9"/>
    <p:sldId id="318" r:id="rId10"/>
    <p:sldId id="317" r:id="rId11"/>
    <p:sldId id="304" r:id="rId12"/>
    <p:sldId id="1603" r:id="rId13"/>
    <p:sldId id="300" r:id="rId14"/>
    <p:sldId id="311" r:id="rId15"/>
    <p:sldId id="301" r:id="rId16"/>
    <p:sldId id="312" r:id="rId17"/>
    <p:sldId id="302" r:id="rId18"/>
    <p:sldId id="313" r:id="rId19"/>
    <p:sldId id="303" r:id="rId20"/>
    <p:sldId id="314" r:id="rId21"/>
    <p:sldId id="297" r:id="rId22"/>
    <p:sldId id="275" r:id="rId23"/>
    <p:sldId id="315" r:id="rId24"/>
    <p:sldId id="309" r:id="rId25"/>
    <p:sldId id="294" r:id="rId26"/>
    <p:sldId id="269"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erry osungu" initials="to" lastIdx="1" clrIdx="0">
    <p:extLst>
      <p:ext uri="{19B8F6BF-5375-455C-9EA6-DF929625EA0E}">
        <p15:presenceInfo xmlns:p15="http://schemas.microsoft.com/office/powerpoint/2012/main" userId="5bf6e6c4edf192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8C3F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4660"/>
  </p:normalViewPr>
  <p:slideViewPr>
    <p:cSldViewPr snapToGrid="0">
      <p:cViewPr varScale="1">
        <p:scale>
          <a:sx n="86" d="100"/>
          <a:sy n="86" d="100"/>
        </p:scale>
        <p:origin x="30"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A205-F73D-4D76-A7BB-348CF1E013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E59CC4-5626-40F6-9B63-AD105E45F3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FF963F-9222-4B0C-8179-E3CD8908ADD8}"/>
              </a:ext>
            </a:extLst>
          </p:cNvPr>
          <p:cNvSpPr>
            <a:spLocks noGrp="1"/>
          </p:cNvSpPr>
          <p:nvPr>
            <p:ph type="dt" sz="half" idx="10"/>
          </p:nvPr>
        </p:nvSpPr>
        <p:spPr/>
        <p:txBody>
          <a:bodyPr/>
          <a:lstStyle/>
          <a:p>
            <a:fld id="{154648C3-3334-45D7-9512-4A42144FCD47}" type="datetimeFigureOut">
              <a:rPr lang="en-US" smtClean="0"/>
              <a:pPr/>
              <a:t>10/31/2022</a:t>
            </a:fld>
            <a:endParaRPr lang="en-US"/>
          </a:p>
        </p:txBody>
      </p:sp>
      <p:sp>
        <p:nvSpPr>
          <p:cNvPr id="5" name="Footer Placeholder 4">
            <a:extLst>
              <a:ext uri="{FF2B5EF4-FFF2-40B4-BE49-F238E27FC236}">
                <a16:creationId xmlns:a16="http://schemas.microsoft.com/office/drawing/2014/main" id="{C5FE055B-98CE-4F11-884D-21D44FA87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7B305-3C64-408E-9B5A-B601BCF41C53}"/>
              </a:ext>
            </a:extLst>
          </p:cNvPr>
          <p:cNvSpPr>
            <a:spLocks noGrp="1"/>
          </p:cNvSpPr>
          <p:nvPr>
            <p:ph type="sldNum" sz="quarter" idx="12"/>
          </p:nvPr>
        </p:nvSpPr>
        <p:spPr/>
        <p:txBody>
          <a:bodyPr/>
          <a:lstStyle/>
          <a:p>
            <a:fld id="{EC838B27-32C7-4EBE-85BE-BCC44DAA6A3E}" type="slidenum">
              <a:rPr lang="en-US" smtClean="0"/>
              <a:pPr/>
              <a:t>‹#›</a:t>
            </a:fld>
            <a:endParaRPr lang="en-US"/>
          </a:p>
        </p:txBody>
      </p:sp>
    </p:spTree>
    <p:extLst>
      <p:ext uri="{BB962C8B-B14F-4D97-AF65-F5344CB8AC3E}">
        <p14:creationId xmlns:p14="http://schemas.microsoft.com/office/powerpoint/2010/main" val="1651672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FE64-727B-4BFA-B19D-6C6389F05A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6EC863-E47C-4C11-8F89-0F1447CF08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DA6EF-9EF1-4A5F-8BD8-DDF32960A3B1}"/>
              </a:ext>
            </a:extLst>
          </p:cNvPr>
          <p:cNvSpPr>
            <a:spLocks noGrp="1"/>
          </p:cNvSpPr>
          <p:nvPr>
            <p:ph type="dt" sz="half" idx="10"/>
          </p:nvPr>
        </p:nvSpPr>
        <p:spPr/>
        <p:txBody>
          <a:bodyPr/>
          <a:lstStyle/>
          <a:p>
            <a:fld id="{154648C3-3334-45D7-9512-4A42144FCD47}" type="datetimeFigureOut">
              <a:rPr lang="en-US" smtClean="0"/>
              <a:pPr/>
              <a:t>10/31/2022</a:t>
            </a:fld>
            <a:endParaRPr lang="en-US"/>
          </a:p>
        </p:txBody>
      </p:sp>
      <p:sp>
        <p:nvSpPr>
          <p:cNvPr id="5" name="Footer Placeholder 4">
            <a:extLst>
              <a:ext uri="{FF2B5EF4-FFF2-40B4-BE49-F238E27FC236}">
                <a16:creationId xmlns:a16="http://schemas.microsoft.com/office/drawing/2014/main" id="{A4AFFC9B-010A-46A3-9D41-61F6F1010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D155E-E4FF-4609-B85B-053CBB2ACC8D}"/>
              </a:ext>
            </a:extLst>
          </p:cNvPr>
          <p:cNvSpPr>
            <a:spLocks noGrp="1"/>
          </p:cNvSpPr>
          <p:nvPr>
            <p:ph type="sldNum" sz="quarter" idx="12"/>
          </p:nvPr>
        </p:nvSpPr>
        <p:spPr/>
        <p:txBody>
          <a:bodyPr/>
          <a:lstStyle/>
          <a:p>
            <a:fld id="{EC838B27-32C7-4EBE-85BE-BCC44DAA6A3E}" type="slidenum">
              <a:rPr lang="en-US" smtClean="0"/>
              <a:pPr/>
              <a:t>‹#›</a:t>
            </a:fld>
            <a:endParaRPr lang="en-US"/>
          </a:p>
        </p:txBody>
      </p:sp>
    </p:spTree>
    <p:extLst>
      <p:ext uri="{BB962C8B-B14F-4D97-AF65-F5344CB8AC3E}">
        <p14:creationId xmlns:p14="http://schemas.microsoft.com/office/powerpoint/2010/main" val="4007355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6FC6AE-0B75-4C9D-BC9D-6CEFF5D2B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C51BDD-5960-4D27-ACDE-E74C40547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7AEE8-F1EF-4EDA-9925-D45F1158B93B}"/>
              </a:ext>
            </a:extLst>
          </p:cNvPr>
          <p:cNvSpPr>
            <a:spLocks noGrp="1"/>
          </p:cNvSpPr>
          <p:nvPr>
            <p:ph type="dt" sz="half" idx="10"/>
          </p:nvPr>
        </p:nvSpPr>
        <p:spPr/>
        <p:txBody>
          <a:bodyPr/>
          <a:lstStyle/>
          <a:p>
            <a:fld id="{154648C3-3334-45D7-9512-4A42144FCD47}" type="datetimeFigureOut">
              <a:rPr lang="en-US" smtClean="0"/>
              <a:pPr/>
              <a:t>10/31/2022</a:t>
            </a:fld>
            <a:endParaRPr lang="en-US"/>
          </a:p>
        </p:txBody>
      </p:sp>
      <p:sp>
        <p:nvSpPr>
          <p:cNvPr id="5" name="Footer Placeholder 4">
            <a:extLst>
              <a:ext uri="{FF2B5EF4-FFF2-40B4-BE49-F238E27FC236}">
                <a16:creationId xmlns:a16="http://schemas.microsoft.com/office/drawing/2014/main" id="{19176DD5-EC7E-41DF-A93E-6D4CF69B1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1BF8E-CBE3-4436-9607-9F7276002AB7}"/>
              </a:ext>
            </a:extLst>
          </p:cNvPr>
          <p:cNvSpPr>
            <a:spLocks noGrp="1"/>
          </p:cNvSpPr>
          <p:nvPr>
            <p:ph type="sldNum" sz="quarter" idx="12"/>
          </p:nvPr>
        </p:nvSpPr>
        <p:spPr/>
        <p:txBody>
          <a:bodyPr/>
          <a:lstStyle/>
          <a:p>
            <a:fld id="{EC838B27-32C7-4EBE-85BE-BCC44DAA6A3E}" type="slidenum">
              <a:rPr lang="en-US" smtClean="0"/>
              <a:pPr/>
              <a:t>‹#›</a:t>
            </a:fld>
            <a:endParaRPr lang="en-US"/>
          </a:p>
        </p:txBody>
      </p:sp>
    </p:spTree>
    <p:extLst>
      <p:ext uri="{BB962C8B-B14F-4D97-AF65-F5344CB8AC3E}">
        <p14:creationId xmlns:p14="http://schemas.microsoft.com/office/powerpoint/2010/main" val="428603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E9657-0225-42F8-811B-947BC284FC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2D6FBA-9000-4532-902B-77300AACC8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8AA94-3D3A-4E52-824D-A18777526270}"/>
              </a:ext>
            </a:extLst>
          </p:cNvPr>
          <p:cNvSpPr>
            <a:spLocks noGrp="1"/>
          </p:cNvSpPr>
          <p:nvPr>
            <p:ph type="dt" sz="half" idx="10"/>
          </p:nvPr>
        </p:nvSpPr>
        <p:spPr/>
        <p:txBody>
          <a:bodyPr/>
          <a:lstStyle/>
          <a:p>
            <a:fld id="{154648C3-3334-45D7-9512-4A42144FCD47}" type="datetimeFigureOut">
              <a:rPr lang="en-US" smtClean="0"/>
              <a:pPr/>
              <a:t>10/31/2022</a:t>
            </a:fld>
            <a:endParaRPr lang="en-US"/>
          </a:p>
        </p:txBody>
      </p:sp>
      <p:sp>
        <p:nvSpPr>
          <p:cNvPr id="5" name="Footer Placeholder 4">
            <a:extLst>
              <a:ext uri="{FF2B5EF4-FFF2-40B4-BE49-F238E27FC236}">
                <a16:creationId xmlns:a16="http://schemas.microsoft.com/office/drawing/2014/main" id="{27D43D8F-88F8-4E3F-8AB4-E977B32C5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F5CD8-EDD2-4CD2-971C-48A2E2C22B54}"/>
              </a:ext>
            </a:extLst>
          </p:cNvPr>
          <p:cNvSpPr>
            <a:spLocks noGrp="1"/>
          </p:cNvSpPr>
          <p:nvPr>
            <p:ph type="sldNum" sz="quarter" idx="12"/>
          </p:nvPr>
        </p:nvSpPr>
        <p:spPr/>
        <p:txBody>
          <a:bodyPr/>
          <a:lstStyle/>
          <a:p>
            <a:fld id="{EC838B27-32C7-4EBE-85BE-BCC44DAA6A3E}" type="slidenum">
              <a:rPr lang="en-US" smtClean="0"/>
              <a:pPr/>
              <a:t>‹#›</a:t>
            </a:fld>
            <a:endParaRPr lang="en-US"/>
          </a:p>
        </p:txBody>
      </p:sp>
    </p:spTree>
    <p:extLst>
      <p:ext uri="{BB962C8B-B14F-4D97-AF65-F5344CB8AC3E}">
        <p14:creationId xmlns:p14="http://schemas.microsoft.com/office/powerpoint/2010/main" val="2364213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6A8CF-08C5-41F9-A8D8-BC2B711ABF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3132F6-DE44-46E1-AFDF-F4B055460D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C2D844-2C2D-4BFF-8BB7-5A06AD38D967}"/>
              </a:ext>
            </a:extLst>
          </p:cNvPr>
          <p:cNvSpPr>
            <a:spLocks noGrp="1"/>
          </p:cNvSpPr>
          <p:nvPr>
            <p:ph type="dt" sz="half" idx="10"/>
          </p:nvPr>
        </p:nvSpPr>
        <p:spPr/>
        <p:txBody>
          <a:bodyPr/>
          <a:lstStyle/>
          <a:p>
            <a:fld id="{154648C3-3334-45D7-9512-4A42144FCD47}" type="datetimeFigureOut">
              <a:rPr lang="en-US" smtClean="0"/>
              <a:pPr/>
              <a:t>10/31/2022</a:t>
            </a:fld>
            <a:endParaRPr lang="en-US"/>
          </a:p>
        </p:txBody>
      </p:sp>
      <p:sp>
        <p:nvSpPr>
          <p:cNvPr id="5" name="Footer Placeholder 4">
            <a:extLst>
              <a:ext uri="{FF2B5EF4-FFF2-40B4-BE49-F238E27FC236}">
                <a16:creationId xmlns:a16="http://schemas.microsoft.com/office/drawing/2014/main" id="{BEA32C57-8155-4B0D-AAC7-287BECBBA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68A19-57FD-4F40-8B8B-0F399BBACEAC}"/>
              </a:ext>
            </a:extLst>
          </p:cNvPr>
          <p:cNvSpPr>
            <a:spLocks noGrp="1"/>
          </p:cNvSpPr>
          <p:nvPr>
            <p:ph type="sldNum" sz="quarter" idx="12"/>
          </p:nvPr>
        </p:nvSpPr>
        <p:spPr/>
        <p:txBody>
          <a:bodyPr/>
          <a:lstStyle/>
          <a:p>
            <a:fld id="{EC838B27-32C7-4EBE-85BE-BCC44DAA6A3E}" type="slidenum">
              <a:rPr lang="en-US" smtClean="0"/>
              <a:pPr/>
              <a:t>‹#›</a:t>
            </a:fld>
            <a:endParaRPr lang="en-US"/>
          </a:p>
        </p:txBody>
      </p:sp>
    </p:spTree>
    <p:extLst>
      <p:ext uri="{BB962C8B-B14F-4D97-AF65-F5344CB8AC3E}">
        <p14:creationId xmlns:p14="http://schemas.microsoft.com/office/powerpoint/2010/main" val="2262619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EFC2-E805-462A-B0D3-3415D098AA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B79ED-0704-475A-86BE-A2EA1FF32E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8E3B04-3D6E-4471-A3C0-5C0E62DA3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EC4B94-8D44-4621-9BA9-63B051726F60}"/>
              </a:ext>
            </a:extLst>
          </p:cNvPr>
          <p:cNvSpPr>
            <a:spLocks noGrp="1"/>
          </p:cNvSpPr>
          <p:nvPr>
            <p:ph type="dt" sz="half" idx="10"/>
          </p:nvPr>
        </p:nvSpPr>
        <p:spPr/>
        <p:txBody>
          <a:bodyPr/>
          <a:lstStyle/>
          <a:p>
            <a:fld id="{154648C3-3334-45D7-9512-4A42144FCD47}" type="datetimeFigureOut">
              <a:rPr lang="en-US" smtClean="0"/>
              <a:pPr/>
              <a:t>10/31/2022</a:t>
            </a:fld>
            <a:endParaRPr lang="en-US"/>
          </a:p>
        </p:txBody>
      </p:sp>
      <p:sp>
        <p:nvSpPr>
          <p:cNvPr id="6" name="Footer Placeholder 5">
            <a:extLst>
              <a:ext uri="{FF2B5EF4-FFF2-40B4-BE49-F238E27FC236}">
                <a16:creationId xmlns:a16="http://schemas.microsoft.com/office/drawing/2014/main" id="{1195F353-BD52-4E20-9DAF-14234DCAAB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EC578F-8C40-4A3E-B28E-98DA1A935F63}"/>
              </a:ext>
            </a:extLst>
          </p:cNvPr>
          <p:cNvSpPr>
            <a:spLocks noGrp="1"/>
          </p:cNvSpPr>
          <p:nvPr>
            <p:ph type="sldNum" sz="quarter" idx="12"/>
          </p:nvPr>
        </p:nvSpPr>
        <p:spPr/>
        <p:txBody>
          <a:bodyPr/>
          <a:lstStyle/>
          <a:p>
            <a:fld id="{EC838B27-32C7-4EBE-85BE-BCC44DAA6A3E}" type="slidenum">
              <a:rPr lang="en-US" smtClean="0"/>
              <a:pPr/>
              <a:t>‹#›</a:t>
            </a:fld>
            <a:endParaRPr lang="en-US"/>
          </a:p>
        </p:txBody>
      </p:sp>
    </p:spTree>
    <p:extLst>
      <p:ext uri="{BB962C8B-B14F-4D97-AF65-F5344CB8AC3E}">
        <p14:creationId xmlns:p14="http://schemas.microsoft.com/office/powerpoint/2010/main" val="3953371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B0F41-9AF0-46B7-81D2-205D89307E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7F5305-626F-4DC6-9538-C782AC7575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0457A-3F6A-47DF-9D79-385A2205FA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075B67-6C39-4A43-93A8-6AFFCDF5E6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D6EE30-9AD6-4257-9AD8-88FA3A6391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29F584-15F4-4BD6-9FF7-58B583C35DDE}"/>
              </a:ext>
            </a:extLst>
          </p:cNvPr>
          <p:cNvSpPr>
            <a:spLocks noGrp="1"/>
          </p:cNvSpPr>
          <p:nvPr>
            <p:ph type="dt" sz="half" idx="10"/>
          </p:nvPr>
        </p:nvSpPr>
        <p:spPr/>
        <p:txBody>
          <a:bodyPr/>
          <a:lstStyle/>
          <a:p>
            <a:fld id="{154648C3-3334-45D7-9512-4A42144FCD47}" type="datetimeFigureOut">
              <a:rPr lang="en-US" smtClean="0"/>
              <a:pPr/>
              <a:t>10/31/2022</a:t>
            </a:fld>
            <a:endParaRPr lang="en-US"/>
          </a:p>
        </p:txBody>
      </p:sp>
      <p:sp>
        <p:nvSpPr>
          <p:cNvPr id="8" name="Footer Placeholder 7">
            <a:extLst>
              <a:ext uri="{FF2B5EF4-FFF2-40B4-BE49-F238E27FC236}">
                <a16:creationId xmlns:a16="http://schemas.microsoft.com/office/drawing/2014/main" id="{5667931C-EC22-4A72-A8CB-CD8789283E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7F278B-51F0-4D68-A2B3-74884B0D17E5}"/>
              </a:ext>
            </a:extLst>
          </p:cNvPr>
          <p:cNvSpPr>
            <a:spLocks noGrp="1"/>
          </p:cNvSpPr>
          <p:nvPr>
            <p:ph type="sldNum" sz="quarter" idx="12"/>
          </p:nvPr>
        </p:nvSpPr>
        <p:spPr/>
        <p:txBody>
          <a:bodyPr/>
          <a:lstStyle/>
          <a:p>
            <a:fld id="{EC838B27-32C7-4EBE-85BE-BCC44DAA6A3E}" type="slidenum">
              <a:rPr lang="en-US" smtClean="0"/>
              <a:pPr/>
              <a:t>‹#›</a:t>
            </a:fld>
            <a:endParaRPr lang="en-US"/>
          </a:p>
        </p:txBody>
      </p:sp>
    </p:spTree>
    <p:extLst>
      <p:ext uri="{BB962C8B-B14F-4D97-AF65-F5344CB8AC3E}">
        <p14:creationId xmlns:p14="http://schemas.microsoft.com/office/powerpoint/2010/main" val="2416447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BF73-5EFC-4B2D-A7BB-8E2B1E5F2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5D9AD4-CADF-4E77-B3F0-0E85B90117A9}"/>
              </a:ext>
            </a:extLst>
          </p:cNvPr>
          <p:cNvSpPr>
            <a:spLocks noGrp="1"/>
          </p:cNvSpPr>
          <p:nvPr>
            <p:ph type="dt" sz="half" idx="10"/>
          </p:nvPr>
        </p:nvSpPr>
        <p:spPr/>
        <p:txBody>
          <a:bodyPr/>
          <a:lstStyle/>
          <a:p>
            <a:fld id="{154648C3-3334-45D7-9512-4A42144FCD47}" type="datetimeFigureOut">
              <a:rPr lang="en-US" smtClean="0"/>
              <a:pPr/>
              <a:t>10/31/2022</a:t>
            </a:fld>
            <a:endParaRPr lang="en-US"/>
          </a:p>
        </p:txBody>
      </p:sp>
      <p:sp>
        <p:nvSpPr>
          <p:cNvPr id="4" name="Footer Placeholder 3">
            <a:extLst>
              <a:ext uri="{FF2B5EF4-FFF2-40B4-BE49-F238E27FC236}">
                <a16:creationId xmlns:a16="http://schemas.microsoft.com/office/drawing/2014/main" id="{777A1DC7-D646-4CB4-A5D7-0DFB9A4BBD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B02E60-FBD0-432D-BA3B-8C1210A1F927}"/>
              </a:ext>
            </a:extLst>
          </p:cNvPr>
          <p:cNvSpPr>
            <a:spLocks noGrp="1"/>
          </p:cNvSpPr>
          <p:nvPr>
            <p:ph type="sldNum" sz="quarter" idx="12"/>
          </p:nvPr>
        </p:nvSpPr>
        <p:spPr/>
        <p:txBody>
          <a:bodyPr/>
          <a:lstStyle/>
          <a:p>
            <a:fld id="{EC838B27-32C7-4EBE-85BE-BCC44DAA6A3E}" type="slidenum">
              <a:rPr lang="en-US" smtClean="0"/>
              <a:pPr/>
              <a:t>‹#›</a:t>
            </a:fld>
            <a:endParaRPr lang="en-US"/>
          </a:p>
        </p:txBody>
      </p:sp>
    </p:spTree>
    <p:extLst>
      <p:ext uri="{BB962C8B-B14F-4D97-AF65-F5344CB8AC3E}">
        <p14:creationId xmlns:p14="http://schemas.microsoft.com/office/powerpoint/2010/main" val="127320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B5D83E-38A4-4EE7-BD6B-C66A27B2C9E7}"/>
              </a:ext>
            </a:extLst>
          </p:cNvPr>
          <p:cNvSpPr>
            <a:spLocks noGrp="1"/>
          </p:cNvSpPr>
          <p:nvPr>
            <p:ph type="dt" sz="half" idx="10"/>
          </p:nvPr>
        </p:nvSpPr>
        <p:spPr/>
        <p:txBody>
          <a:bodyPr/>
          <a:lstStyle/>
          <a:p>
            <a:fld id="{154648C3-3334-45D7-9512-4A42144FCD47}" type="datetimeFigureOut">
              <a:rPr lang="en-US" smtClean="0"/>
              <a:pPr/>
              <a:t>10/31/2022</a:t>
            </a:fld>
            <a:endParaRPr lang="en-US"/>
          </a:p>
        </p:txBody>
      </p:sp>
      <p:sp>
        <p:nvSpPr>
          <p:cNvPr id="3" name="Footer Placeholder 2">
            <a:extLst>
              <a:ext uri="{FF2B5EF4-FFF2-40B4-BE49-F238E27FC236}">
                <a16:creationId xmlns:a16="http://schemas.microsoft.com/office/drawing/2014/main" id="{0CFC955C-52BD-4A04-BF9A-7B3E5FE592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BB65BA-AD0C-4D48-8999-4F0FB7D543E5}"/>
              </a:ext>
            </a:extLst>
          </p:cNvPr>
          <p:cNvSpPr>
            <a:spLocks noGrp="1"/>
          </p:cNvSpPr>
          <p:nvPr>
            <p:ph type="sldNum" sz="quarter" idx="12"/>
          </p:nvPr>
        </p:nvSpPr>
        <p:spPr/>
        <p:txBody>
          <a:bodyPr/>
          <a:lstStyle/>
          <a:p>
            <a:fld id="{EC838B27-32C7-4EBE-85BE-BCC44DAA6A3E}" type="slidenum">
              <a:rPr lang="en-US" smtClean="0"/>
              <a:pPr/>
              <a:t>‹#›</a:t>
            </a:fld>
            <a:endParaRPr lang="en-US"/>
          </a:p>
        </p:txBody>
      </p:sp>
    </p:spTree>
    <p:extLst>
      <p:ext uri="{BB962C8B-B14F-4D97-AF65-F5344CB8AC3E}">
        <p14:creationId xmlns:p14="http://schemas.microsoft.com/office/powerpoint/2010/main" val="3653410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E476-0EBD-4366-9F7E-15B6201902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4655AC-1189-4DE8-B4AE-77464DCDBB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0C5FE3-ACEC-40A6-9E91-20EAF383C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3FCA0-ADA1-40D9-AD95-43B73B2DB394}"/>
              </a:ext>
            </a:extLst>
          </p:cNvPr>
          <p:cNvSpPr>
            <a:spLocks noGrp="1"/>
          </p:cNvSpPr>
          <p:nvPr>
            <p:ph type="dt" sz="half" idx="10"/>
          </p:nvPr>
        </p:nvSpPr>
        <p:spPr/>
        <p:txBody>
          <a:bodyPr/>
          <a:lstStyle/>
          <a:p>
            <a:fld id="{154648C3-3334-45D7-9512-4A42144FCD47}" type="datetimeFigureOut">
              <a:rPr lang="en-US" smtClean="0"/>
              <a:pPr/>
              <a:t>10/31/2022</a:t>
            </a:fld>
            <a:endParaRPr lang="en-US"/>
          </a:p>
        </p:txBody>
      </p:sp>
      <p:sp>
        <p:nvSpPr>
          <p:cNvPr id="6" name="Footer Placeholder 5">
            <a:extLst>
              <a:ext uri="{FF2B5EF4-FFF2-40B4-BE49-F238E27FC236}">
                <a16:creationId xmlns:a16="http://schemas.microsoft.com/office/drawing/2014/main" id="{B96AF9C9-052A-48C4-A2A3-787E3F650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30FD4-AE4D-493D-BF84-107B393BFCB7}"/>
              </a:ext>
            </a:extLst>
          </p:cNvPr>
          <p:cNvSpPr>
            <a:spLocks noGrp="1"/>
          </p:cNvSpPr>
          <p:nvPr>
            <p:ph type="sldNum" sz="quarter" idx="12"/>
          </p:nvPr>
        </p:nvSpPr>
        <p:spPr/>
        <p:txBody>
          <a:bodyPr/>
          <a:lstStyle/>
          <a:p>
            <a:fld id="{EC838B27-32C7-4EBE-85BE-BCC44DAA6A3E}" type="slidenum">
              <a:rPr lang="en-US" smtClean="0"/>
              <a:pPr/>
              <a:t>‹#›</a:t>
            </a:fld>
            <a:endParaRPr lang="en-US"/>
          </a:p>
        </p:txBody>
      </p:sp>
    </p:spTree>
    <p:extLst>
      <p:ext uri="{BB962C8B-B14F-4D97-AF65-F5344CB8AC3E}">
        <p14:creationId xmlns:p14="http://schemas.microsoft.com/office/powerpoint/2010/main" val="2333736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12A3A-A6B3-4144-BC26-A8E00DBF4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A84076-7409-469A-95C0-F0DDBD6B15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4344F8-BC1B-429E-96A8-F21BAA6EF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1D1D3-C4C9-46A1-94FD-35496C92F764}"/>
              </a:ext>
            </a:extLst>
          </p:cNvPr>
          <p:cNvSpPr>
            <a:spLocks noGrp="1"/>
          </p:cNvSpPr>
          <p:nvPr>
            <p:ph type="dt" sz="half" idx="10"/>
          </p:nvPr>
        </p:nvSpPr>
        <p:spPr/>
        <p:txBody>
          <a:bodyPr/>
          <a:lstStyle/>
          <a:p>
            <a:fld id="{154648C3-3334-45D7-9512-4A42144FCD47}" type="datetimeFigureOut">
              <a:rPr lang="en-US" smtClean="0"/>
              <a:pPr/>
              <a:t>10/31/2022</a:t>
            </a:fld>
            <a:endParaRPr lang="en-US"/>
          </a:p>
        </p:txBody>
      </p:sp>
      <p:sp>
        <p:nvSpPr>
          <p:cNvPr id="6" name="Footer Placeholder 5">
            <a:extLst>
              <a:ext uri="{FF2B5EF4-FFF2-40B4-BE49-F238E27FC236}">
                <a16:creationId xmlns:a16="http://schemas.microsoft.com/office/drawing/2014/main" id="{86C93580-0788-400D-94D9-17611E67A7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7A01B0-D6F1-45F2-ACB1-49D2335A0F78}"/>
              </a:ext>
            </a:extLst>
          </p:cNvPr>
          <p:cNvSpPr>
            <a:spLocks noGrp="1"/>
          </p:cNvSpPr>
          <p:nvPr>
            <p:ph type="sldNum" sz="quarter" idx="12"/>
          </p:nvPr>
        </p:nvSpPr>
        <p:spPr/>
        <p:txBody>
          <a:bodyPr/>
          <a:lstStyle/>
          <a:p>
            <a:fld id="{EC838B27-32C7-4EBE-85BE-BCC44DAA6A3E}" type="slidenum">
              <a:rPr lang="en-US" smtClean="0"/>
              <a:pPr/>
              <a:t>‹#›</a:t>
            </a:fld>
            <a:endParaRPr lang="en-US"/>
          </a:p>
        </p:txBody>
      </p:sp>
    </p:spTree>
    <p:extLst>
      <p:ext uri="{BB962C8B-B14F-4D97-AF65-F5344CB8AC3E}">
        <p14:creationId xmlns:p14="http://schemas.microsoft.com/office/powerpoint/2010/main" val="3965999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EBDE53-C935-47AE-91BE-D88D806BAD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4B3FB1-0F9A-47BB-B960-A51D4A581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D0BF5-DDCC-4F73-A93D-CA27698E31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648C3-3334-45D7-9512-4A42144FCD47}" type="datetimeFigureOut">
              <a:rPr lang="en-US" smtClean="0"/>
              <a:pPr/>
              <a:t>10/31/2022</a:t>
            </a:fld>
            <a:endParaRPr lang="en-US"/>
          </a:p>
        </p:txBody>
      </p:sp>
      <p:sp>
        <p:nvSpPr>
          <p:cNvPr id="5" name="Footer Placeholder 4">
            <a:extLst>
              <a:ext uri="{FF2B5EF4-FFF2-40B4-BE49-F238E27FC236}">
                <a16:creationId xmlns:a16="http://schemas.microsoft.com/office/drawing/2014/main" id="{B9D374BE-D813-4951-B017-71C9A30A03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F2E87C-04B3-4627-BC31-C7537C72AC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38B27-32C7-4EBE-85BE-BCC44DAA6A3E}" type="slidenum">
              <a:rPr lang="en-US" smtClean="0"/>
              <a:pPr/>
              <a:t>‹#›</a:t>
            </a:fld>
            <a:endParaRPr lang="en-US"/>
          </a:p>
        </p:txBody>
      </p:sp>
    </p:spTree>
    <p:extLst>
      <p:ext uri="{BB962C8B-B14F-4D97-AF65-F5344CB8AC3E}">
        <p14:creationId xmlns:p14="http://schemas.microsoft.com/office/powerpoint/2010/main" val="36249056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13"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microsoft.com/office/2007/relationships/hdphoto" Target="../media/hdphoto2.wdp"/><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13"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microsoft.com/office/2007/relationships/hdphoto" Target="../media/hdphoto2.wdp"/><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13"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microsoft.com/office/2007/relationships/hdphoto" Target="../media/hdphoto2.wdp"/><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13"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microsoft.com/office/2007/relationships/hdphoto" Target="../media/hdphoto2.wdp"/><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13"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microsoft.com/office/2007/relationships/hdphoto" Target="../media/hdphoto2.wdp"/><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4.png"/><Relationship Id="rId5" Type="http://schemas.openxmlformats.org/officeDocument/2006/relationships/image" Target="../media/image19.png"/><Relationship Id="rId15" Type="http://schemas.openxmlformats.org/officeDocument/2006/relationships/image" Target="../media/image34.jp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jpeg"/><Relationship Id="rId14" Type="http://schemas.microsoft.com/office/2007/relationships/hdphoto" Target="../media/hdphoto3.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13"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microsoft.com/office/2007/relationships/hdphoto" Target="../media/hdphoto2.wdp"/><Relationship Id="rId15" Type="http://schemas.openxmlformats.org/officeDocument/2006/relationships/image" Target="../media/image14.jp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13" Type="http://schemas.microsoft.com/office/2007/relationships/hdphoto" Target="../media/hdphoto3.wdp"/><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microsoft.com/office/2007/relationships/hdphoto" Target="../media/hdphoto2.wdp"/><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7C6A4DDC-3049-4FEA-B9FF-CBCF8B277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509" y="548417"/>
            <a:ext cx="7491158" cy="57611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ill Sans MT" panose="020B0502020104020203"/>
            </a:endParaRPr>
          </a:p>
        </p:txBody>
      </p:sp>
      <p:sp>
        <p:nvSpPr>
          <p:cNvPr id="75" name="Rectangle 74">
            <a:extLst>
              <a:ext uri="{FF2B5EF4-FFF2-40B4-BE49-F238E27FC236}">
                <a16:creationId xmlns:a16="http://schemas.microsoft.com/office/drawing/2014/main" id="{87BCB2CF-F2CE-43B5-93CB-386479577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1" y="548418"/>
            <a:ext cx="3704425" cy="18683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ill Sans MT" panose="020B0502020104020203"/>
            </a:endParaRPr>
          </a:p>
        </p:txBody>
      </p:sp>
      <p:pic>
        <p:nvPicPr>
          <p:cNvPr id="4" name="Picture 2">
            <a:extLst>
              <a:ext uri="{FF2B5EF4-FFF2-40B4-BE49-F238E27FC236}">
                <a16:creationId xmlns:a16="http://schemas.microsoft.com/office/drawing/2014/main" id="{B77617E0-DD23-885B-95AB-DE3DD91B7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814" t="19427" r="21991" b="13943"/>
          <a:stretch>
            <a:fillRect/>
          </a:stretch>
        </p:blipFill>
        <p:spPr bwMode="auto">
          <a:xfrm>
            <a:off x="455509" y="548417"/>
            <a:ext cx="7491158" cy="56720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5B9BD5"/>
                </a:solidFill>
              </a14:hiddenFill>
            </a:ext>
          </a:extLst>
        </p:spPr>
      </p:pic>
      <p:pic>
        <p:nvPicPr>
          <p:cNvPr id="2" name="Picture 1" descr="Logo&#10;&#10;Description automatically generated">
            <a:extLst>
              <a:ext uri="{FF2B5EF4-FFF2-40B4-BE49-F238E27FC236}">
                <a16:creationId xmlns:a16="http://schemas.microsoft.com/office/drawing/2014/main" id="{6B3FFF1B-DC67-49DC-A5E0-722D00BB4B32}"/>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3768" r="-2" b="-2"/>
          <a:stretch/>
        </p:blipFill>
        <p:spPr>
          <a:xfrm>
            <a:off x="8868552" y="29508"/>
            <a:ext cx="2890087" cy="3003247"/>
          </a:xfrm>
          <a:prstGeom prst="rect">
            <a:avLst/>
          </a:prstGeom>
          <a:ln>
            <a:noFill/>
          </a:ln>
          <a:effectLst>
            <a:outerShdw blurRad="292100" dist="139700" dir="2700000" algn="tl" rotWithShape="0">
              <a:srgbClr val="333333">
                <a:alpha val="65000"/>
              </a:srgbClr>
            </a:outerShdw>
          </a:effectLst>
        </p:spPr>
      </p:pic>
      <p:sp>
        <p:nvSpPr>
          <p:cNvPr id="77" name="Rectangle 76">
            <a:extLst>
              <a:ext uri="{FF2B5EF4-FFF2-40B4-BE49-F238E27FC236}">
                <a16:creationId xmlns:a16="http://schemas.microsoft.com/office/drawing/2014/main" id="{2C68A941-4039-4496-9008-274182DFF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1" y="2529926"/>
            <a:ext cx="3704425" cy="1827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ill Sans MT" panose="020B0502020104020203"/>
            </a:endParaRPr>
          </a:p>
        </p:txBody>
      </p:sp>
      <p:sp>
        <p:nvSpPr>
          <p:cNvPr id="79" name="Rectangle 78">
            <a:extLst>
              <a:ext uri="{FF2B5EF4-FFF2-40B4-BE49-F238E27FC236}">
                <a16:creationId xmlns:a16="http://schemas.microsoft.com/office/drawing/2014/main" id="{878B897E-FBB2-4D71-AA1C-3C4DA4A26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4214" y="4441273"/>
            <a:ext cx="3704425" cy="18683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ill Sans MT" panose="020B0502020104020203"/>
            </a:endParaRPr>
          </a:p>
        </p:txBody>
      </p:sp>
      <p:sp>
        <p:nvSpPr>
          <p:cNvPr id="6" name="Rectangle 5">
            <a:extLst>
              <a:ext uri="{FF2B5EF4-FFF2-40B4-BE49-F238E27FC236}">
                <a16:creationId xmlns:a16="http://schemas.microsoft.com/office/drawing/2014/main" id="{28CB0727-EB22-648C-56E1-53DD59FD4DFF}"/>
              </a:ext>
            </a:extLst>
          </p:cNvPr>
          <p:cNvSpPr/>
          <p:nvPr/>
        </p:nvSpPr>
        <p:spPr>
          <a:xfrm>
            <a:off x="6660286" y="4979697"/>
            <a:ext cx="5885562" cy="1754326"/>
          </a:xfrm>
          <a:prstGeom prst="rect">
            <a:avLst/>
          </a:prstGeom>
          <a:no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2X2 Smart Matrix Presentation</a:t>
            </a:r>
          </a:p>
        </p:txBody>
      </p:sp>
    </p:spTree>
    <p:extLst>
      <p:ext uri="{BB962C8B-B14F-4D97-AF65-F5344CB8AC3E}">
        <p14:creationId xmlns:p14="http://schemas.microsoft.com/office/powerpoint/2010/main" val="2924689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13" name="Connector: Elbow 12">
            <a:extLst>
              <a:ext uri="{FF2B5EF4-FFF2-40B4-BE49-F238E27FC236}">
                <a16:creationId xmlns:a16="http://schemas.microsoft.com/office/drawing/2014/main" id="{48E32907-7B09-4A1F-ACB3-F4B969113F37}"/>
              </a:ext>
            </a:extLst>
          </p:cNvPr>
          <p:cNvCxnSpPr>
            <a:cxnSpLocks/>
          </p:cNvCxnSpPr>
          <p:nvPr/>
        </p:nvCxnSpPr>
        <p:spPr>
          <a:xfrm rot="10800000" flipV="1">
            <a:off x="2949644" y="2590800"/>
            <a:ext cx="2481339" cy="544790"/>
          </a:xfrm>
          <a:prstGeom prst="bentConnector3">
            <a:avLst>
              <a:gd name="adj1" fmla="val 99135"/>
            </a:avLst>
          </a:prstGeom>
        </p:spPr>
        <p:style>
          <a:lnRef idx="3">
            <a:schemeClr val="accent3"/>
          </a:lnRef>
          <a:fillRef idx="0">
            <a:schemeClr val="accent3"/>
          </a:fillRef>
          <a:effectRef idx="2">
            <a:schemeClr val="accent3"/>
          </a:effectRef>
          <a:fontRef idx="minor">
            <a:schemeClr val="tx1"/>
          </a:fontRef>
        </p:style>
      </p:cxnSp>
      <p:cxnSp>
        <p:nvCxnSpPr>
          <p:cNvPr id="28" name="Connector: Elbow 27">
            <a:extLst>
              <a:ext uri="{FF2B5EF4-FFF2-40B4-BE49-F238E27FC236}">
                <a16:creationId xmlns:a16="http://schemas.microsoft.com/office/drawing/2014/main" id="{8FBA55D0-05F4-46B8-8948-84F32FCC997C}"/>
              </a:ext>
            </a:extLst>
          </p:cNvPr>
          <p:cNvCxnSpPr>
            <a:cxnSpLocks/>
          </p:cNvCxnSpPr>
          <p:nvPr/>
        </p:nvCxnSpPr>
        <p:spPr>
          <a:xfrm rot="16200000" flipV="1">
            <a:off x="6647297" y="1361388"/>
            <a:ext cx="449922" cy="2908745"/>
          </a:xfrm>
          <a:prstGeom prst="bentConnector2">
            <a:avLst/>
          </a:prstGeom>
        </p:spPr>
        <p:style>
          <a:lnRef idx="3">
            <a:schemeClr val="accent3"/>
          </a:lnRef>
          <a:fillRef idx="0">
            <a:schemeClr val="accent3"/>
          </a:fillRef>
          <a:effectRef idx="2">
            <a:schemeClr val="accent3"/>
          </a:effectRef>
          <a:fontRef idx="minor">
            <a:schemeClr val="tx1"/>
          </a:fontRef>
        </p:style>
      </p:cxnSp>
      <p:cxnSp>
        <p:nvCxnSpPr>
          <p:cNvPr id="33" name="Connector: Elbow 32">
            <a:extLst>
              <a:ext uri="{FF2B5EF4-FFF2-40B4-BE49-F238E27FC236}">
                <a16:creationId xmlns:a16="http://schemas.microsoft.com/office/drawing/2014/main" id="{DE6E2117-8264-4257-B960-4C2C737A4632}"/>
              </a:ext>
            </a:extLst>
          </p:cNvPr>
          <p:cNvCxnSpPr>
            <a:cxnSpLocks/>
          </p:cNvCxnSpPr>
          <p:nvPr/>
        </p:nvCxnSpPr>
        <p:spPr>
          <a:xfrm rot="10800000" flipV="1">
            <a:off x="1711840" y="4323375"/>
            <a:ext cx="1144495" cy="395283"/>
          </a:xfrm>
          <a:prstGeom prst="bentConnector3">
            <a:avLst>
              <a:gd name="adj1" fmla="val 99459"/>
            </a:avLst>
          </a:prstGeom>
        </p:spPr>
        <p:style>
          <a:lnRef idx="3">
            <a:schemeClr val="accent3"/>
          </a:lnRef>
          <a:fillRef idx="0">
            <a:schemeClr val="accent3"/>
          </a:fillRef>
          <a:effectRef idx="2">
            <a:schemeClr val="accent3"/>
          </a:effectRef>
          <a:fontRef idx="minor">
            <a:schemeClr val="tx1"/>
          </a:fontRef>
        </p:style>
      </p:cxnSp>
      <p:cxnSp>
        <p:nvCxnSpPr>
          <p:cNvPr id="39" name="Connector: Elbow 38">
            <a:extLst>
              <a:ext uri="{FF2B5EF4-FFF2-40B4-BE49-F238E27FC236}">
                <a16:creationId xmlns:a16="http://schemas.microsoft.com/office/drawing/2014/main" id="{8938261A-C03C-4A41-B6AE-8305DFFB1FCA}"/>
              </a:ext>
            </a:extLst>
          </p:cNvPr>
          <p:cNvCxnSpPr>
            <a:cxnSpLocks/>
          </p:cNvCxnSpPr>
          <p:nvPr/>
        </p:nvCxnSpPr>
        <p:spPr>
          <a:xfrm rot="10800000" flipV="1">
            <a:off x="6791539" y="4316878"/>
            <a:ext cx="1435247" cy="522690"/>
          </a:xfrm>
          <a:prstGeom prst="bentConnector3">
            <a:avLst>
              <a:gd name="adj1" fmla="val 97530"/>
            </a:avLst>
          </a:prstGeom>
        </p:spPr>
        <p:style>
          <a:lnRef idx="3">
            <a:schemeClr val="accent3"/>
          </a:lnRef>
          <a:fillRef idx="0">
            <a:schemeClr val="accent3"/>
          </a:fillRef>
          <a:effectRef idx="2">
            <a:schemeClr val="accent3"/>
          </a:effectRef>
          <a:fontRef idx="minor">
            <a:schemeClr val="tx1"/>
          </a:fontRef>
        </p:style>
      </p:cxnSp>
      <p:cxnSp>
        <p:nvCxnSpPr>
          <p:cNvPr id="40" name="Connector: Elbow 39">
            <a:extLst>
              <a:ext uri="{FF2B5EF4-FFF2-40B4-BE49-F238E27FC236}">
                <a16:creationId xmlns:a16="http://schemas.microsoft.com/office/drawing/2014/main" id="{8B9CF82D-0EF4-494E-8F76-5854C74E9234}"/>
              </a:ext>
            </a:extLst>
          </p:cNvPr>
          <p:cNvCxnSpPr>
            <a:cxnSpLocks/>
          </p:cNvCxnSpPr>
          <p:nvPr/>
        </p:nvCxnSpPr>
        <p:spPr>
          <a:xfrm rot="10800000">
            <a:off x="2827137" y="4324488"/>
            <a:ext cx="1677866" cy="467281"/>
          </a:xfrm>
          <a:prstGeom prst="bentConnector3">
            <a:avLst>
              <a:gd name="adj1" fmla="val -1038"/>
            </a:avLst>
          </a:prstGeom>
        </p:spPr>
        <p:style>
          <a:lnRef idx="3">
            <a:schemeClr val="accent3"/>
          </a:lnRef>
          <a:fillRef idx="0">
            <a:schemeClr val="accent3"/>
          </a:fillRef>
          <a:effectRef idx="2">
            <a:schemeClr val="accent3"/>
          </a:effectRef>
          <a:fontRef idx="minor">
            <a:schemeClr val="tx1"/>
          </a:fontRef>
        </p:style>
      </p:cxnSp>
      <p:cxnSp>
        <p:nvCxnSpPr>
          <p:cNvPr id="46" name="Connector: Elbow 45">
            <a:extLst>
              <a:ext uri="{FF2B5EF4-FFF2-40B4-BE49-F238E27FC236}">
                <a16:creationId xmlns:a16="http://schemas.microsoft.com/office/drawing/2014/main" id="{54E948B8-200A-4FFA-92D3-FB2F92B7D33D}"/>
              </a:ext>
            </a:extLst>
          </p:cNvPr>
          <p:cNvCxnSpPr>
            <a:cxnSpLocks/>
          </p:cNvCxnSpPr>
          <p:nvPr/>
        </p:nvCxnSpPr>
        <p:spPr>
          <a:xfrm rot="10800000">
            <a:off x="8244261" y="4316880"/>
            <a:ext cx="1649134" cy="474887"/>
          </a:xfrm>
          <a:prstGeom prst="bentConnector3">
            <a:avLst>
              <a:gd name="adj1" fmla="val 1594"/>
            </a:avLst>
          </a:prstGeom>
        </p:spPr>
        <p:style>
          <a:lnRef idx="3">
            <a:schemeClr val="accent3"/>
          </a:lnRef>
          <a:fillRef idx="0">
            <a:schemeClr val="accent3"/>
          </a:fillRef>
          <a:effectRef idx="2">
            <a:schemeClr val="accent3"/>
          </a:effectRef>
          <a:fontRef idx="minor">
            <a:schemeClr val="tx1"/>
          </a:fontRef>
        </p:style>
      </p:cxnSp>
      <p:pic>
        <p:nvPicPr>
          <p:cNvPr id="92" name="Picture 91">
            <a:extLst>
              <a:ext uri="{FF2B5EF4-FFF2-40B4-BE49-F238E27FC236}">
                <a16:creationId xmlns:a16="http://schemas.microsoft.com/office/drawing/2014/main" id="{AD300B61-E6B6-4880-BE83-031E7DA03472}"/>
              </a:ext>
            </a:extLst>
          </p:cNvPr>
          <p:cNvPicPr>
            <a:picLocks noChangeAspect="1"/>
          </p:cNvPicPr>
          <p:nvPr/>
        </p:nvPicPr>
        <p:blipFill rotWithShape="1">
          <a:blip r:embed="rId2"/>
          <a:srcRect/>
          <a:stretch/>
        </p:blipFill>
        <p:spPr>
          <a:xfrm>
            <a:off x="8528648" y="6329489"/>
            <a:ext cx="2561323" cy="308311"/>
          </a:xfrm>
          <a:prstGeom prst="rect">
            <a:avLst/>
          </a:prstGeom>
        </p:spPr>
      </p:pic>
      <p:sp>
        <p:nvSpPr>
          <p:cNvPr id="32" name="Arrow: Curved Right 31">
            <a:extLst>
              <a:ext uri="{FF2B5EF4-FFF2-40B4-BE49-F238E27FC236}">
                <a16:creationId xmlns:a16="http://schemas.microsoft.com/office/drawing/2014/main" id="{93632E80-DA1F-4F3A-BACE-6E34E2AF9376}"/>
              </a:ext>
            </a:extLst>
          </p:cNvPr>
          <p:cNvSpPr/>
          <p:nvPr/>
        </p:nvSpPr>
        <p:spPr>
          <a:xfrm>
            <a:off x="3495029" y="2114156"/>
            <a:ext cx="2019948" cy="1690257"/>
          </a:xfrm>
          <a:prstGeom prst="curvedRightArrow">
            <a:avLst>
              <a:gd name="adj1" fmla="val 15041"/>
              <a:gd name="adj2" fmla="val 50000"/>
              <a:gd name="adj3" fmla="val 25000"/>
            </a:avLst>
          </a:prstGeom>
          <a:solidFill>
            <a:schemeClr val="tx1"/>
          </a:solidFill>
          <a:ln w="3810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80F1B516-AAF0-46DF-95A5-2C75327AEBA2}"/>
              </a:ext>
            </a:extLst>
          </p:cNvPr>
          <p:cNvPicPr>
            <a:picLocks noChangeAspect="1"/>
          </p:cNvPicPr>
          <p:nvPr/>
        </p:nvPicPr>
        <p:blipFill rotWithShape="1">
          <a:blip r:embed="rId3"/>
          <a:srcRect/>
          <a:stretch/>
        </p:blipFill>
        <p:spPr>
          <a:xfrm>
            <a:off x="7856949" y="3156261"/>
            <a:ext cx="845873" cy="1167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5CD45B23-CEE7-4947-8504-A4FA9E92845A}"/>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a:stretch/>
        </p:blipFill>
        <p:spPr>
          <a:xfrm>
            <a:off x="4056138" y="4799003"/>
            <a:ext cx="1016240" cy="1162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FFD51A8C-E1DD-497D-9418-C3D4839B4A5F}"/>
              </a:ext>
            </a:extLst>
          </p:cNvPr>
          <p:cNvPicPr>
            <a:picLocks noChangeAspect="1"/>
          </p:cNvPicPr>
          <p:nvPr/>
        </p:nvPicPr>
        <p:blipFill rotWithShape="1">
          <a:blip r:embed="rId6"/>
          <a:srcRect/>
          <a:stretch/>
        </p:blipFill>
        <p:spPr>
          <a:xfrm>
            <a:off x="6372589" y="4843112"/>
            <a:ext cx="943649" cy="1146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BD1D423F-B27B-431F-A217-5747A1CC53E1}"/>
              </a:ext>
            </a:extLst>
          </p:cNvPr>
          <p:cNvPicPr>
            <a:picLocks noChangeAspect="1"/>
          </p:cNvPicPr>
          <p:nvPr/>
        </p:nvPicPr>
        <p:blipFill rotWithShape="1">
          <a:blip r:embed="rId7"/>
          <a:srcRect/>
          <a:stretch/>
        </p:blipFill>
        <p:spPr>
          <a:xfrm>
            <a:off x="9340843" y="4827940"/>
            <a:ext cx="936934" cy="1142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A person posing for the camera&#10;&#10;Description automatically generated">
            <a:extLst>
              <a:ext uri="{FF2B5EF4-FFF2-40B4-BE49-F238E27FC236}">
                <a16:creationId xmlns:a16="http://schemas.microsoft.com/office/drawing/2014/main" id="{7F078EAB-64B5-4FA3-B1D2-A87793321C6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251543" y="1173206"/>
            <a:ext cx="1121046" cy="1469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3" name="Picture 72">
            <a:extLst>
              <a:ext uri="{FF2B5EF4-FFF2-40B4-BE49-F238E27FC236}">
                <a16:creationId xmlns:a16="http://schemas.microsoft.com/office/drawing/2014/main" id="{C8CB5C02-5B05-4022-92F5-39C406B144F9}"/>
              </a:ext>
            </a:extLst>
          </p:cNvPr>
          <p:cNvPicPr/>
          <p:nvPr/>
        </p:nvPicPr>
        <p:blipFill rotWithShape="1">
          <a:blip r:embed="rId9"/>
          <a:srcRect/>
          <a:stretch/>
        </p:blipFill>
        <p:spPr>
          <a:xfrm>
            <a:off x="2487616" y="3137425"/>
            <a:ext cx="939800" cy="1179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5" name="Picture 74">
            <a:extLst>
              <a:ext uri="{FF2B5EF4-FFF2-40B4-BE49-F238E27FC236}">
                <a16:creationId xmlns:a16="http://schemas.microsoft.com/office/drawing/2014/main" id="{883F2899-A940-4433-A35B-0883B7DA41C3}"/>
              </a:ext>
            </a:extLst>
          </p:cNvPr>
          <p:cNvPicPr/>
          <p:nvPr/>
        </p:nvPicPr>
        <p:blipFill rotWithShape="1">
          <a:blip r:embed="rId10"/>
          <a:srcRect/>
          <a:stretch/>
        </p:blipFill>
        <p:spPr>
          <a:xfrm>
            <a:off x="1303451" y="4718658"/>
            <a:ext cx="956310" cy="1162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a:extLst>
              <a:ext uri="{FF2B5EF4-FFF2-40B4-BE49-F238E27FC236}">
                <a16:creationId xmlns:a16="http://schemas.microsoft.com/office/drawing/2014/main" id="{F8D2B0D5-095B-47A1-A51A-70272FC50F14}"/>
              </a:ext>
            </a:extLst>
          </p:cNvPr>
          <p:cNvPicPr>
            <a:picLocks noChangeAspect="1"/>
          </p:cNvPicPr>
          <p:nvPr/>
        </p:nvPicPr>
        <p:blipFill rotWithShape="1">
          <a:blip r:embed="rId11"/>
          <a:srcRect/>
          <a:stretch/>
        </p:blipFill>
        <p:spPr>
          <a:xfrm>
            <a:off x="9136015" y="861868"/>
            <a:ext cx="2790941" cy="2541294"/>
          </a:xfrm>
          <a:prstGeom prst="rect">
            <a:avLst/>
          </a:prstGeom>
        </p:spPr>
      </p:pic>
      <p:pic>
        <p:nvPicPr>
          <p:cNvPr id="30" name="Picture 29">
            <a:extLst>
              <a:ext uri="{FF2B5EF4-FFF2-40B4-BE49-F238E27FC236}">
                <a16:creationId xmlns:a16="http://schemas.microsoft.com/office/drawing/2014/main" id="{68CE5F8D-5BDC-4871-9A37-75F2B25C6A01}"/>
              </a:ext>
            </a:extLst>
          </p:cNvPr>
          <p:cNvPicPr/>
          <p:nvPr/>
        </p:nvPicPr>
        <p:blipFill rotWithShape="1">
          <a:blip r:embed="rId12">
            <a:extLst>
              <a:ext uri="{BEBA8EAE-BF5A-486C-A8C5-ECC9F3942E4B}">
                <a14:imgProps xmlns:a14="http://schemas.microsoft.com/office/drawing/2010/main">
                  <a14:imgLayer r:embed="rId13">
                    <a14:imgEffect>
                      <a14:brightnessContrast contrast="20000"/>
                    </a14:imgEffect>
                  </a14:imgLayer>
                </a14:imgProps>
              </a:ext>
            </a:extLst>
          </a:blip>
          <a:srcRect/>
          <a:stretch/>
        </p:blipFill>
        <p:spPr bwMode="auto">
          <a:xfrm>
            <a:off x="5201803" y="2811439"/>
            <a:ext cx="1378586" cy="24586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AFB99D10-0A21-4F41-9075-5CA4100BE74D}"/>
              </a:ext>
            </a:extLst>
          </p:cNvPr>
          <p:cNvSpPr txBox="1"/>
          <p:nvPr/>
        </p:nvSpPr>
        <p:spPr>
          <a:xfrm>
            <a:off x="5287031" y="2267980"/>
            <a:ext cx="812665" cy="400110"/>
          </a:xfrm>
          <a:prstGeom prst="rect">
            <a:avLst/>
          </a:prstGeom>
          <a:solidFill>
            <a:schemeClr val="accent5">
              <a:lumMod val="60000"/>
              <a:lumOff val="40000"/>
            </a:schemeClr>
          </a:solidFill>
        </p:spPr>
        <p:txBody>
          <a:bodyPr wrap="square" rtlCol="0">
            <a:spAutoFit/>
          </a:bodyPr>
          <a:lstStyle/>
          <a:p>
            <a:r>
              <a:rPr lang="en-US" sz="2000" b="1" dirty="0"/>
              <a:t>Cathy</a:t>
            </a:r>
          </a:p>
        </p:txBody>
      </p:sp>
      <p:sp>
        <p:nvSpPr>
          <p:cNvPr id="29" name="Arrow: Curved Right 28">
            <a:extLst>
              <a:ext uri="{FF2B5EF4-FFF2-40B4-BE49-F238E27FC236}">
                <a16:creationId xmlns:a16="http://schemas.microsoft.com/office/drawing/2014/main" id="{E1106544-7DAE-4D28-980F-7F4C4BDB6C4C}"/>
              </a:ext>
            </a:extLst>
          </p:cNvPr>
          <p:cNvSpPr/>
          <p:nvPr/>
        </p:nvSpPr>
        <p:spPr>
          <a:xfrm rot="10800000">
            <a:off x="6076075" y="1907903"/>
            <a:ext cx="2088516" cy="1690257"/>
          </a:xfrm>
          <a:prstGeom prst="curvedRightArrow">
            <a:avLst>
              <a:gd name="adj1" fmla="val 15041"/>
              <a:gd name="adj2" fmla="val 50000"/>
              <a:gd name="adj3" fmla="val 25000"/>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72F6055F-3977-4A56-AF36-A9572D29B7B8}"/>
              </a:ext>
            </a:extLst>
          </p:cNvPr>
          <p:cNvSpPr txBox="1"/>
          <p:nvPr/>
        </p:nvSpPr>
        <p:spPr>
          <a:xfrm>
            <a:off x="1320901" y="5909705"/>
            <a:ext cx="839093" cy="523220"/>
          </a:xfrm>
          <a:prstGeom prst="rect">
            <a:avLst/>
          </a:prstGeom>
          <a:noFill/>
        </p:spPr>
        <p:txBody>
          <a:bodyPr wrap="square" rtlCol="0">
            <a:spAutoFit/>
          </a:bodyPr>
          <a:lstStyle/>
          <a:p>
            <a:r>
              <a:rPr lang="en-US" sz="2800" b="1" dirty="0"/>
              <a:t>$25</a:t>
            </a:r>
          </a:p>
        </p:txBody>
      </p:sp>
      <p:sp>
        <p:nvSpPr>
          <p:cNvPr id="6" name="TextBox 5">
            <a:extLst>
              <a:ext uri="{FF2B5EF4-FFF2-40B4-BE49-F238E27FC236}">
                <a16:creationId xmlns:a16="http://schemas.microsoft.com/office/drawing/2014/main" id="{D696B8A4-2BF7-4538-946D-1164111D72ED}"/>
              </a:ext>
            </a:extLst>
          </p:cNvPr>
          <p:cNvSpPr txBox="1"/>
          <p:nvPr/>
        </p:nvSpPr>
        <p:spPr>
          <a:xfrm>
            <a:off x="4139759" y="5960425"/>
            <a:ext cx="839093" cy="523220"/>
          </a:xfrm>
          <a:prstGeom prst="rect">
            <a:avLst/>
          </a:prstGeom>
          <a:noFill/>
        </p:spPr>
        <p:txBody>
          <a:bodyPr wrap="square" rtlCol="0">
            <a:spAutoFit/>
          </a:bodyPr>
          <a:lstStyle/>
          <a:p>
            <a:r>
              <a:rPr lang="en-US" sz="2800" b="1" dirty="0"/>
              <a:t>$25</a:t>
            </a:r>
          </a:p>
        </p:txBody>
      </p:sp>
      <p:sp>
        <p:nvSpPr>
          <p:cNvPr id="7" name="TextBox 6">
            <a:extLst>
              <a:ext uri="{FF2B5EF4-FFF2-40B4-BE49-F238E27FC236}">
                <a16:creationId xmlns:a16="http://schemas.microsoft.com/office/drawing/2014/main" id="{8130AE86-A994-4F4A-8647-E567132EF5A5}"/>
              </a:ext>
            </a:extLst>
          </p:cNvPr>
          <p:cNvSpPr txBox="1"/>
          <p:nvPr/>
        </p:nvSpPr>
        <p:spPr>
          <a:xfrm>
            <a:off x="6471202" y="5970293"/>
            <a:ext cx="839093" cy="523220"/>
          </a:xfrm>
          <a:prstGeom prst="rect">
            <a:avLst/>
          </a:prstGeom>
          <a:noFill/>
        </p:spPr>
        <p:txBody>
          <a:bodyPr wrap="square" rtlCol="0">
            <a:spAutoFit/>
          </a:bodyPr>
          <a:lstStyle/>
          <a:p>
            <a:r>
              <a:rPr lang="en-US" sz="2800" b="1" dirty="0"/>
              <a:t>$25</a:t>
            </a:r>
          </a:p>
        </p:txBody>
      </p:sp>
      <p:sp>
        <p:nvSpPr>
          <p:cNvPr id="8" name="TextBox 7">
            <a:extLst>
              <a:ext uri="{FF2B5EF4-FFF2-40B4-BE49-F238E27FC236}">
                <a16:creationId xmlns:a16="http://schemas.microsoft.com/office/drawing/2014/main" id="{CE60E3EE-8D8A-49FC-8537-B72291FBA973}"/>
              </a:ext>
            </a:extLst>
          </p:cNvPr>
          <p:cNvSpPr txBox="1"/>
          <p:nvPr/>
        </p:nvSpPr>
        <p:spPr>
          <a:xfrm>
            <a:off x="9438684" y="5903014"/>
            <a:ext cx="839093" cy="523220"/>
          </a:xfrm>
          <a:prstGeom prst="rect">
            <a:avLst/>
          </a:prstGeom>
          <a:noFill/>
        </p:spPr>
        <p:txBody>
          <a:bodyPr wrap="square" rtlCol="0">
            <a:spAutoFit/>
          </a:bodyPr>
          <a:lstStyle/>
          <a:p>
            <a:r>
              <a:rPr lang="en-US" sz="2800" b="1" dirty="0"/>
              <a:t>$25</a:t>
            </a:r>
          </a:p>
        </p:txBody>
      </p:sp>
      <p:sp>
        <p:nvSpPr>
          <p:cNvPr id="14" name="TextBox 13">
            <a:extLst>
              <a:ext uri="{FF2B5EF4-FFF2-40B4-BE49-F238E27FC236}">
                <a16:creationId xmlns:a16="http://schemas.microsoft.com/office/drawing/2014/main" id="{879CE0DD-EA60-4580-96F8-D6DA85440303}"/>
              </a:ext>
            </a:extLst>
          </p:cNvPr>
          <p:cNvSpPr txBox="1"/>
          <p:nvPr/>
        </p:nvSpPr>
        <p:spPr>
          <a:xfrm>
            <a:off x="1077198" y="286390"/>
            <a:ext cx="3788202" cy="584775"/>
          </a:xfrm>
          <a:prstGeom prst="rect">
            <a:avLst/>
          </a:prstGeom>
          <a:noFill/>
        </p:spPr>
        <p:txBody>
          <a:bodyPr wrap="square" rtlCol="0">
            <a:spAutoFit/>
          </a:bodyPr>
          <a:lstStyle/>
          <a:p>
            <a:r>
              <a:rPr lang="en-US" sz="3200" b="1" dirty="0"/>
              <a:t>1</a:t>
            </a:r>
            <a:r>
              <a:rPr lang="en-US" sz="3200" b="1" baseline="30000" dirty="0"/>
              <a:t>st</a:t>
            </a:r>
            <a:r>
              <a:rPr lang="en-US" sz="3200" b="1" dirty="0"/>
              <a:t> $25 Smart Matrix</a:t>
            </a:r>
          </a:p>
        </p:txBody>
      </p:sp>
      <p:sp>
        <p:nvSpPr>
          <p:cNvPr id="26" name="Rectangle 25">
            <a:extLst>
              <a:ext uri="{FF2B5EF4-FFF2-40B4-BE49-F238E27FC236}">
                <a16:creationId xmlns:a16="http://schemas.microsoft.com/office/drawing/2014/main" id="{760BE692-6BB5-40ED-871C-178D340C44DB}"/>
              </a:ext>
            </a:extLst>
          </p:cNvPr>
          <p:cNvSpPr/>
          <p:nvPr/>
        </p:nvSpPr>
        <p:spPr>
          <a:xfrm>
            <a:off x="4865400" y="5154760"/>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27" name="Rectangle 26">
            <a:extLst>
              <a:ext uri="{FF2B5EF4-FFF2-40B4-BE49-F238E27FC236}">
                <a16:creationId xmlns:a16="http://schemas.microsoft.com/office/drawing/2014/main" id="{CF4EA04A-89C9-4A00-BE9D-6760EBDE0A71}"/>
              </a:ext>
            </a:extLst>
          </p:cNvPr>
          <p:cNvSpPr/>
          <p:nvPr/>
        </p:nvSpPr>
        <p:spPr>
          <a:xfrm>
            <a:off x="2366835" y="5238733"/>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31" name="Rectangle 30">
            <a:extLst>
              <a:ext uri="{FF2B5EF4-FFF2-40B4-BE49-F238E27FC236}">
                <a16:creationId xmlns:a16="http://schemas.microsoft.com/office/drawing/2014/main" id="{2AF40FCD-4452-48D8-972B-60C15A5E2568}"/>
              </a:ext>
            </a:extLst>
          </p:cNvPr>
          <p:cNvSpPr/>
          <p:nvPr/>
        </p:nvSpPr>
        <p:spPr>
          <a:xfrm>
            <a:off x="7426414" y="5154760"/>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15" name="Rectangle 14">
            <a:extLst>
              <a:ext uri="{FF2B5EF4-FFF2-40B4-BE49-F238E27FC236}">
                <a16:creationId xmlns:a16="http://schemas.microsoft.com/office/drawing/2014/main" id="{45E13992-1F7C-421D-8D62-7892CCABA791}"/>
              </a:ext>
            </a:extLst>
          </p:cNvPr>
          <p:cNvSpPr/>
          <p:nvPr/>
        </p:nvSpPr>
        <p:spPr>
          <a:xfrm>
            <a:off x="4428424" y="6374055"/>
            <a:ext cx="2494594" cy="461665"/>
          </a:xfrm>
          <a:prstGeom prst="rect">
            <a:avLst/>
          </a:prstGeom>
          <a:noFill/>
        </p:spPr>
        <p:txBody>
          <a:bodyPr wrap="none" lIns="91440" tIns="45720" rIns="91440" bIns="45720">
            <a:spAutoFit/>
          </a:bodyPr>
          <a:lstStyle/>
          <a:p>
            <a:pPr algn="ct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Total Earnings $75</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4" name="TextBox 33">
            <a:extLst>
              <a:ext uri="{FF2B5EF4-FFF2-40B4-BE49-F238E27FC236}">
                <a16:creationId xmlns:a16="http://schemas.microsoft.com/office/drawing/2014/main" id="{C052BF65-BA5D-4973-A46F-F99B760A1A83}"/>
              </a:ext>
            </a:extLst>
          </p:cNvPr>
          <p:cNvSpPr txBox="1"/>
          <p:nvPr/>
        </p:nvSpPr>
        <p:spPr>
          <a:xfrm>
            <a:off x="202169" y="934522"/>
            <a:ext cx="5249933" cy="707886"/>
          </a:xfrm>
          <a:prstGeom prst="rect">
            <a:avLst/>
          </a:prstGeom>
          <a:noFill/>
        </p:spPr>
        <p:txBody>
          <a:bodyPr wrap="square">
            <a:spAutoFit/>
          </a:bodyPr>
          <a:lstStyle/>
          <a:p>
            <a:r>
              <a:rPr lang="fr-FR" b="1" dirty="0">
                <a:solidFill>
                  <a:srgbClr val="C00000"/>
                </a:solidFill>
                <a:latin typeface="Engravers MT" panose="02090707080505020304" pitchFamily="18" charset="0"/>
                <a:ea typeface="Calibri" panose="020F0502020204030204" pitchFamily="34" charset="0"/>
                <a:cs typeface="Times New Roman" panose="02020603050405020304" pitchFamily="18" charset="0"/>
              </a:rPr>
              <a:t>$25</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 </a:t>
            </a:r>
            <a:r>
              <a:rPr lang="fr-FR" b="1" u="sng" dirty="0">
                <a:highlight>
                  <a:srgbClr val="FFFF00"/>
                </a:highlight>
                <a:latin typeface="Engravers MT" panose="02090707080505020304" pitchFamily="18" charset="0"/>
                <a:ea typeface="Calibri" panose="020F0502020204030204" pitchFamily="34" charset="0"/>
                <a:cs typeface="Times New Roman" panose="02020603050405020304" pitchFamily="18" charset="0"/>
              </a:rPr>
              <a:t>Plus</a:t>
            </a:r>
            <a:r>
              <a:rPr lang="fr-FR" sz="1800" b="1" u="sng" dirty="0">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 a one time admin </a:t>
            </a:r>
            <a:r>
              <a:rPr lang="fr-FR" sz="1800" b="1" u="sng" dirty="0" err="1">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fee</a:t>
            </a:r>
            <a:r>
              <a:rPr lang="fr-FR" sz="1800" b="1" u="sng" dirty="0">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 </a:t>
            </a:r>
            <a:r>
              <a:rPr lang="fr-FR" sz="1800" b="1" dirty="0">
                <a:effectLst/>
                <a:latin typeface="Engravers MT" panose="02090707080505020304" pitchFamily="18" charset="0"/>
                <a:ea typeface="Calibri" panose="020F0502020204030204" pitchFamily="34" charset="0"/>
                <a:cs typeface="Times New Roman" panose="02020603050405020304" pitchFamily="18" charset="0"/>
              </a:rPr>
              <a:t>of </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$10 </a:t>
            </a:r>
            <a:r>
              <a:rPr lang="fr-FR" sz="1800" b="1" dirty="0">
                <a:effectLst/>
                <a:latin typeface="Engravers MT" panose="02090707080505020304" pitchFamily="18" charset="0"/>
                <a:ea typeface="Calibri" panose="020F0502020204030204" pitchFamily="34" charset="0"/>
                <a:cs typeface="Times New Roman" panose="02020603050405020304" pitchFamily="18" charset="0"/>
              </a:rPr>
              <a:t>Total of </a:t>
            </a:r>
            <a:r>
              <a:rPr lang="fr-FR" sz="18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$35  </a:t>
            </a:r>
            <a:endParaRPr lang="en-US" sz="18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endParaRPr>
          </a:p>
        </p:txBody>
      </p:sp>
      <p:pic>
        <p:nvPicPr>
          <p:cNvPr id="36" name="Picture 35" descr="Graphical user interface&#10;&#10;Description automatically generated">
            <a:extLst>
              <a:ext uri="{FF2B5EF4-FFF2-40B4-BE49-F238E27FC236}">
                <a16:creationId xmlns:a16="http://schemas.microsoft.com/office/drawing/2014/main" id="{31A76998-1CD3-4381-9ED2-77DC700A0AE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8144" y="1705765"/>
            <a:ext cx="1555499" cy="1463999"/>
          </a:xfrm>
          <a:prstGeom prst="rect">
            <a:avLst/>
          </a:prstGeom>
        </p:spPr>
      </p:pic>
      <p:cxnSp>
        <p:nvCxnSpPr>
          <p:cNvPr id="35" name="Straight Connector 34">
            <a:extLst>
              <a:ext uri="{FF2B5EF4-FFF2-40B4-BE49-F238E27FC236}">
                <a16:creationId xmlns:a16="http://schemas.microsoft.com/office/drawing/2014/main" id="{5063A739-4558-9289-31FF-3A4DC65B0B38}"/>
              </a:ext>
            </a:extLst>
          </p:cNvPr>
          <p:cNvCxnSpPr>
            <a:cxnSpLocks/>
          </p:cNvCxnSpPr>
          <p:nvPr/>
        </p:nvCxnSpPr>
        <p:spPr>
          <a:xfrm flipV="1">
            <a:off x="9432741" y="6006465"/>
            <a:ext cx="744929" cy="323024"/>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62810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curtains"/>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25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250"/>
                                  </p:stCondLst>
                                  <p:childTnLst>
                                    <p:set>
                                      <p:cBhvr>
                                        <p:cTn id="16" dur="1" fill="hold">
                                          <p:stCondLst>
                                            <p:cond delay="0"/>
                                          </p:stCondLst>
                                        </p:cTn>
                                        <p:tgtEl>
                                          <p:spTgt spid="75"/>
                                        </p:tgtEl>
                                        <p:attrNameLst>
                                          <p:attrName>style.visibility</p:attrName>
                                        </p:attrNameLst>
                                      </p:cBhvr>
                                      <p:to>
                                        <p:strVal val="visible"/>
                                      </p:to>
                                    </p:set>
                                    <p:animEffect transition="in" filter="barn(inVertical)">
                                      <p:cBhvr>
                                        <p:cTn id="17" dur="75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7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25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7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25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25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75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25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75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250"/>
                                  </p:stCondLst>
                                  <p:childTnLst>
                                    <p:set>
                                      <p:cBhvr>
                                        <p:cTn id="53" dur="1" fill="hold">
                                          <p:stCondLst>
                                            <p:cond delay="0"/>
                                          </p:stCondLst>
                                        </p:cTn>
                                        <p:tgtEl>
                                          <p:spTgt spid="30"/>
                                        </p:tgtEl>
                                        <p:attrNameLst>
                                          <p:attrName>style.visibility</p:attrName>
                                        </p:attrNameLst>
                                      </p:cBhvr>
                                      <p:to>
                                        <p:strVal val="visible"/>
                                      </p:to>
                                    </p:set>
                                    <p:animEffect transition="in" filter="barn(inVertical)">
                                      <p:cBhvr>
                                        <p:cTn id="54" dur="75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25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44" descr="Antique cash register keys">
            <a:extLst>
              <a:ext uri="{FF2B5EF4-FFF2-40B4-BE49-F238E27FC236}">
                <a16:creationId xmlns:a16="http://schemas.microsoft.com/office/drawing/2014/main" id="{9AAAC39C-126F-492D-875E-A8EB6663F342}"/>
              </a:ext>
            </a:extLst>
          </p:cNvPr>
          <p:cNvPicPr>
            <a:picLocks noChangeAspect="1"/>
          </p:cNvPicPr>
          <p:nvPr/>
        </p:nvPicPr>
        <p:blipFill rotWithShape="1">
          <a:blip r:embed="rId2"/>
          <a:srcRect t="13821" b="1593"/>
          <a:stretch/>
        </p:blipFill>
        <p:spPr>
          <a:xfrm>
            <a:off x="20" y="10"/>
            <a:ext cx="12191980" cy="6857990"/>
          </a:xfrm>
          <a:prstGeom prst="rect">
            <a:avLst/>
          </a:prstGeom>
        </p:spPr>
      </p:pic>
      <p:sp>
        <p:nvSpPr>
          <p:cNvPr id="49" name="Rectangle 4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2">
            <a:extLst>
              <a:ext uri="{FF2B5EF4-FFF2-40B4-BE49-F238E27FC236}">
                <a16:creationId xmlns:a16="http://schemas.microsoft.com/office/drawing/2014/main" id="{8D5E8703-5441-468B-BCD2-FD7941144330}"/>
              </a:ext>
            </a:extLst>
          </p:cNvPr>
          <p:cNvSpPr>
            <a:spLocks noGrp="1"/>
          </p:cNvSpPr>
          <p:nvPr>
            <p:ph idx="1"/>
          </p:nvPr>
        </p:nvSpPr>
        <p:spPr>
          <a:xfrm>
            <a:off x="488706" y="640081"/>
            <a:ext cx="4028661" cy="5257136"/>
          </a:xfrm>
        </p:spPr>
        <p:txBody>
          <a:bodyPr>
            <a:normAutofit fontScale="92500"/>
          </a:bodyPr>
          <a:lstStyle/>
          <a:p>
            <a:pPr marL="0" indent="0">
              <a:buNone/>
            </a:pPr>
            <a:r>
              <a:rPr lang="en-US" sz="3600" b="1" dirty="0">
                <a:ln w="13462">
                  <a:solidFill>
                    <a:schemeClr val="bg1"/>
                  </a:solidFill>
                  <a:prstDash val="solid"/>
                </a:ln>
                <a:effectLst>
                  <a:outerShdw dist="38100" dir="2700000" algn="bl" rotWithShape="0">
                    <a:schemeClr val="accent5"/>
                  </a:outerShdw>
                </a:effectLst>
              </a:rPr>
              <a:t>  Cathy takes the $75 earnings from the $25 Matrix to upgrade to the $50 Matrix. </a:t>
            </a:r>
          </a:p>
          <a:p>
            <a:pPr marL="0" indent="0">
              <a:buNone/>
            </a:pPr>
            <a:r>
              <a:rPr lang="en-US" sz="3600" b="1" dirty="0">
                <a:ln w="13462">
                  <a:solidFill>
                    <a:schemeClr val="bg1"/>
                  </a:solidFill>
                  <a:prstDash val="solid"/>
                </a:ln>
                <a:effectLst>
                  <a:outerShdw dist="38100" dir="2700000" algn="bl" rotWithShape="0">
                    <a:schemeClr val="accent5"/>
                  </a:outerShdw>
                </a:effectLst>
              </a:rPr>
              <a:t>She has a total of $0 left over. Knowing that the previous matrices are still producing 100% profits she is excited to be advancing.</a:t>
            </a:r>
            <a:endParaRPr lang="en-US" sz="3600" b="1" cap="none" spc="0" dirty="0">
              <a:ln w="13462">
                <a:solidFill>
                  <a:schemeClr val="bg1"/>
                </a:solidFill>
                <a:prstDash val="solid"/>
              </a:ln>
              <a:effectLst>
                <a:outerShdw dist="38100" dir="2700000" algn="bl" rotWithShape="0">
                  <a:schemeClr val="accent5"/>
                </a:outerShdw>
              </a:effectLst>
            </a:endParaRPr>
          </a:p>
        </p:txBody>
      </p:sp>
      <p:sp>
        <p:nvSpPr>
          <p:cNvPr id="36" name="Arrow: Down 35">
            <a:extLst>
              <a:ext uri="{FF2B5EF4-FFF2-40B4-BE49-F238E27FC236}">
                <a16:creationId xmlns:a16="http://schemas.microsoft.com/office/drawing/2014/main" id="{0F441593-443F-4194-A03F-852BBA61BF77}"/>
              </a:ext>
            </a:extLst>
          </p:cNvPr>
          <p:cNvSpPr/>
          <p:nvPr/>
        </p:nvSpPr>
        <p:spPr>
          <a:xfrm>
            <a:off x="6824869" y="5156052"/>
            <a:ext cx="755373" cy="14302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162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4000">
        <p15:prstTrans prst="curtains"/>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5DF1E4-F30A-0607-BDF8-BB41F3D700E0}"/>
              </a:ext>
            </a:extLst>
          </p:cNvPr>
          <p:cNvSpPr/>
          <p:nvPr/>
        </p:nvSpPr>
        <p:spPr>
          <a:xfrm>
            <a:off x="938826" y="261936"/>
            <a:ext cx="10314347" cy="5610227"/>
          </a:xfrm>
          <a:prstGeom prst="rect">
            <a:avLst/>
          </a:prstGeom>
          <a:noFill/>
        </p:spPr>
        <p:txBody>
          <a:bodyPr vert="horz" lIns="91440" tIns="45720" rIns="91440" bIns="45720" rtlCol="0" anchor="t">
            <a:noAutofit/>
          </a:bodyPr>
          <a:lstStyle/>
          <a:p>
            <a:pPr algn="ctr">
              <a:lnSpc>
                <a:spcPct val="90000"/>
              </a:lnSpc>
              <a:spcAft>
                <a:spcPts val="600"/>
              </a:spcAft>
            </a:pPr>
            <a:r>
              <a:rPr lang="en-US" sz="6000" b="1" cap="none" spc="0" dirty="0">
                <a:ln w="22225">
                  <a:solidFill>
                    <a:schemeClr val="bg2">
                      <a:lumMod val="25000"/>
                    </a:schemeClr>
                  </a:solidFill>
                  <a:prstDash val="solid"/>
                </a:ln>
                <a:solidFill>
                  <a:srgbClr val="FFFF00"/>
                </a:solidFill>
                <a:effectLst/>
              </a:rPr>
              <a:t>CATHY</a:t>
            </a:r>
          </a:p>
          <a:p>
            <a:pPr algn="ctr">
              <a:lnSpc>
                <a:spcPct val="90000"/>
              </a:lnSpc>
              <a:spcAft>
                <a:spcPts val="600"/>
              </a:spcAft>
            </a:pPr>
            <a:r>
              <a:rPr lang="en-US" sz="6000" b="1" cap="none" spc="0" dirty="0">
                <a:ln w="22225">
                  <a:solidFill>
                    <a:schemeClr val="bg2">
                      <a:lumMod val="25000"/>
                    </a:schemeClr>
                  </a:solidFill>
                  <a:prstDash val="solid"/>
                </a:ln>
                <a:solidFill>
                  <a:srgbClr val="FFFF00"/>
                </a:solidFill>
                <a:effectLst/>
              </a:rPr>
              <a:t>WAS PATIENT AND LEFT ALL HER EARNINGS IN HER  WALET.</a:t>
            </a:r>
          </a:p>
          <a:p>
            <a:pPr algn="ctr">
              <a:lnSpc>
                <a:spcPct val="90000"/>
              </a:lnSpc>
              <a:spcAft>
                <a:spcPts val="600"/>
              </a:spcAft>
            </a:pPr>
            <a:r>
              <a:rPr lang="en-US" sz="6000" b="1" dirty="0">
                <a:ln w="22225">
                  <a:solidFill>
                    <a:schemeClr val="bg2">
                      <a:lumMod val="25000"/>
                    </a:schemeClr>
                  </a:solidFill>
                  <a:prstDash val="solid"/>
                </a:ln>
                <a:solidFill>
                  <a:srgbClr val="FFFF00"/>
                </a:solidFill>
              </a:rPr>
              <a:t>WHY?</a:t>
            </a:r>
          </a:p>
          <a:p>
            <a:pPr algn="ctr">
              <a:lnSpc>
                <a:spcPct val="90000"/>
              </a:lnSpc>
              <a:spcAft>
                <a:spcPts val="600"/>
              </a:spcAft>
            </a:pPr>
            <a:r>
              <a:rPr lang="en-US" sz="4400" b="1" cap="none" spc="0" dirty="0">
                <a:ln w="22225">
                  <a:solidFill>
                    <a:schemeClr val="bg2">
                      <a:lumMod val="25000"/>
                    </a:schemeClr>
                  </a:solidFill>
                  <a:prstDash val="solid"/>
                </a:ln>
                <a:solidFill>
                  <a:srgbClr val="FF0000"/>
                </a:solidFill>
                <a:effectLst/>
              </a:rPr>
              <a:t>BECAUSE SHE WANTED TO BE ABLE TO USE THOSE FUNDS TO PURCHASE EACH NEW UPGRADE. </a:t>
            </a:r>
          </a:p>
        </p:txBody>
      </p:sp>
    </p:spTree>
    <p:extLst>
      <p:ext uri="{BB962C8B-B14F-4D97-AF65-F5344CB8AC3E}">
        <p14:creationId xmlns:p14="http://schemas.microsoft.com/office/powerpoint/2010/main" val="2098511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13" name="Connector: Elbow 12">
            <a:extLst>
              <a:ext uri="{FF2B5EF4-FFF2-40B4-BE49-F238E27FC236}">
                <a16:creationId xmlns:a16="http://schemas.microsoft.com/office/drawing/2014/main" id="{48E32907-7B09-4A1F-ACB3-F4B969113F37}"/>
              </a:ext>
            </a:extLst>
          </p:cNvPr>
          <p:cNvCxnSpPr>
            <a:cxnSpLocks/>
          </p:cNvCxnSpPr>
          <p:nvPr/>
        </p:nvCxnSpPr>
        <p:spPr>
          <a:xfrm rot="10800000" flipV="1">
            <a:off x="2949644" y="2590800"/>
            <a:ext cx="2481339" cy="544790"/>
          </a:xfrm>
          <a:prstGeom prst="bentConnector3">
            <a:avLst>
              <a:gd name="adj1" fmla="val 99135"/>
            </a:avLst>
          </a:prstGeom>
        </p:spPr>
        <p:style>
          <a:lnRef idx="3">
            <a:schemeClr val="accent3"/>
          </a:lnRef>
          <a:fillRef idx="0">
            <a:schemeClr val="accent3"/>
          </a:fillRef>
          <a:effectRef idx="2">
            <a:schemeClr val="accent3"/>
          </a:effectRef>
          <a:fontRef idx="minor">
            <a:schemeClr val="tx1"/>
          </a:fontRef>
        </p:style>
      </p:cxnSp>
      <p:cxnSp>
        <p:nvCxnSpPr>
          <p:cNvPr id="28" name="Connector: Elbow 27">
            <a:extLst>
              <a:ext uri="{FF2B5EF4-FFF2-40B4-BE49-F238E27FC236}">
                <a16:creationId xmlns:a16="http://schemas.microsoft.com/office/drawing/2014/main" id="{8FBA55D0-05F4-46B8-8948-84F32FCC997C}"/>
              </a:ext>
            </a:extLst>
          </p:cNvPr>
          <p:cNvCxnSpPr>
            <a:cxnSpLocks/>
          </p:cNvCxnSpPr>
          <p:nvPr/>
        </p:nvCxnSpPr>
        <p:spPr>
          <a:xfrm rot="16200000" flipV="1">
            <a:off x="6647297" y="1361388"/>
            <a:ext cx="449922" cy="2908745"/>
          </a:xfrm>
          <a:prstGeom prst="bentConnector2">
            <a:avLst/>
          </a:prstGeom>
        </p:spPr>
        <p:style>
          <a:lnRef idx="3">
            <a:schemeClr val="accent3"/>
          </a:lnRef>
          <a:fillRef idx="0">
            <a:schemeClr val="accent3"/>
          </a:fillRef>
          <a:effectRef idx="2">
            <a:schemeClr val="accent3"/>
          </a:effectRef>
          <a:fontRef idx="minor">
            <a:schemeClr val="tx1"/>
          </a:fontRef>
        </p:style>
      </p:cxnSp>
      <p:cxnSp>
        <p:nvCxnSpPr>
          <p:cNvPr id="33" name="Connector: Elbow 32">
            <a:extLst>
              <a:ext uri="{FF2B5EF4-FFF2-40B4-BE49-F238E27FC236}">
                <a16:creationId xmlns:a16="http://schemas.microsoft.com/office/drawing/2014/main" id="{DE6E2117-8264-4257-B960-4C2C737A4632}"/>
              </a:ext>
            </a:extLst>
          </p:cNvPr>
          <p:cNvCxnSpPr>
            <a:cxnSpLocks/>
          </p:cNvCxnSpPr>
          <p:nvPr/>
        </p:nvCxnSpPr>
        <p:spPr>
          <a:xfrm rot="10800000" flipV="1">
            <a:off x="1711840" y="4323375"/>
            <a:ext cx="1144495" cy="395283"/>
          </a:xfrm>
          <a:prstGeom prst="bentConnector3">
            <a:avLst>
              <a:gd name="adj1" fmla="val 99459"/>
            </a:avLst>
          </a:prstGeom>
        </p:spPr>
        <p:style>
          <a:lnRef idx="3">
            <a:schemeClr val="accent3"/>
          </a:lnRef>
          <a:fillRef idx="0">
            <a:schemeClr val="accent3"/>
          </a:fillRef>
          <a:effectRef idx="2">
            <a:schemeClr val="accent3"/>
          </a:effectRef>
          <a:fontRef idx="minor">
            <a:schemeClr val="tx1"/>
          </a:fontRef>
        </p:style>
      </p:cxnSp>
      <p:cxnSp>
        <p:nvCxnSpPr>
          <p:cNvPr id="39" name="Connector: Elbow 38">
            <a:extLst>
              <a:ext uri="{FF2B5EF4-FFF2-40B4-BE49-F238E27FC236}">
                <a16:creationId xmlns:a16="http://schemas.microsoft.com/office/drawing/2014/main" id="{8938261A-C03C-4A41-B6AE-8305DFFB1FCA}"/>
              </a:ext>
            </a:extLst>
          </p:cNvPr>
          <p:cNvCxnSpPr>
            <a:cxnSpLocks/>
          </p:cNvCxnSpPr>
          <p:nvPr/>
        </p:nvCxnSpPr>
        <p:spPr>
          <a:xfrm rot="10800000" flipV="1">
            <a:off x="6791539" y="4316878"/>
            <a:ext cx="1435247" cy="522690"/>
          </a:xfrm>
          <a:prstGeom prst="bentConnector3">
            <a:avLst>
              <a:gd name="adj1" fmla="val 97530"/>
            </a:avLst>
          </a:prstGeom>
        </p:spPr>
        <p:style>
          <a:lnRef idx="3">
            <a:schemeClr val="accent3"/>
          </a:lnRef>
          <a:fillRef idx="0">
            <a:schemeClr val="accent3"/>
          </a:fillRef>
          <a:effectRef idx="2">
            <a:schemeClr val="accent3"/>
          </a:effectRef>
          <a:fontRef idx="minor">
            <a:schemeClr val="tx1"/>
          </a:fontRef>
        </p:style>
      </p:cxnSp>
      <p:cxnSp>
        <p:nvCxnSpPr>
          <p:cNvPr id="40" name="Connector: Elbow 39">
            <a:extLst>
              <a:ext uri="{FF2B5EF4-FFF2-40B4-BE49-F238E27FC236}">
                <a16:creationId xmlns:a16="http://schemas.microsoft.com/office/drawing/2014/main" id="{8B9CF82D-0EF4-494E-8F76-5854C74E9234}"/>
              </a:ext>
            </a:extLst>
          </p:cNvPr>
          <p:cNvCxnSpPr>
            <a:cxnSpLocks/>
          </p:cNvCxnSpPr>
          <p:nvPr/>
        </p:nvCxnSpPr>
        <p:spPr>
          <a:xfrm rot="10800000">
            <a:off x="2827137" y="4324488"/>
            <a:ext cx="1677866" cy="467281"/>
          </a:xfrm>
          <a:prstGeom prst="bentConnector3">
            <a:avLst>
              <a:gd name="adj1" fmla="val -1038"/>
            </a:avLst>
          </a:prstGeom>
        </p:spPr>
        <p:style>
          <a:lnRef idx="3">
            <a:schemeClr val="accent3"/>
          </a:lnRef>
          <a:fillRef idx="0">
            <a:schemeClr val="accent3"/>
          </a:fillRef>
          <a:effectRef idx="2">
            <a:schemeClr val="accent3"/>
          </a:effectRef>
          <a:fontRef idx="minor">
            <a:schemeClr val="tx1"/>
          </a:fontRef>
        </p:style>
      </p:cxnSp>
      <p:cxnSp>
        <p:nvCxnSpPr>
          <p:cNvPr id="46" name="Connector: Elbow 45">
            <a:extLst>
              <a:ext uri="{FF2B5EF4-FFF2-40B4-BE49-F238E27FC236}">
                <a16:creationId xmlns:a16="http://schemas.microsoft.com/office/drawing/2014/main" id="{54E948B8-200A-4FFA-92D3-FB2F92B7D33D}"/>
              </a:ext>
            </a:extLst>
          </p:cNvPr>
          <p:cNvCxnSpPr>
            <a:cxnSpLocks/>
          </p:cNvCxnSpPr>
          <p:nvPr/>
        </p:nvCxnSpPr>
        <p:spPr>
          <a:xfrm rot="10800000">
            <a:off x="8244261" y="4316880"/>
            <a:ext cx="1649134" cy="474887"/>
          </a:xfrm>
          <a:prstGeom prst="bentConnector3">
            <a:avLst>
              <a:gd name="adj1" fmla="val 1594"/>
            </a:avLst>
          </a:prstGeom>
        </p:spPr>
        <p:style>
          <a:lnRef idx="3">
            <a:schemeClr val="accent3"/>
          </a:lnRef>
          <a:fillRef idx="0">
            <a:schemeClr val="accent3"/>
          </a:fillRef>
          <a:effectRef idx="2">
            <a:schemeClr val="accent3"/>
          </a:effectRef>
          <a:fontRef idx="minor">
            <a:schemeClr val="tx1"/>
          </a:fontRef>
        </p:style>
      </p:cxnSp>
      <p:pic>
        <p:nvPicPr>
          <p:cNvPr id="92" name="Picture 91">
            <a:extLst>
              <a:ext uri="{FF2B5EF4-FFF2-40B4-BE49-F238E27FC236}">
                <a16:creationId xmlns:a16="http://schemas.microsoft.com/office/drawing/2014/main" id="{AD300B61-E6B6-4880-BE83-031E7DA03472}"/>
              </a:ext>
            </a:extLst>
          </p:cNvPr>
          <p:cNvPicPr>
            <a:picLocks noChangeAspect="1"/>
          </p:cNvPicPr>
          <p:nvPr/>
        </p:nvPicPr>
        <p:blipFill rotWithShape="1">
          <a:blip r:embed="rId2"/>
          <a:srcRect/>
          <a:stretch/>
        </p:blipFill>
        <p:spPr>
          <a:xfrm>
            <a:off x="8528648" y="6329489"/>
            <a:ext cx="2561323" cy="308311"/>
          </a:xfrm>
          <a:prstGeom prst="rect">
            <a:avLst/>
          </a:prstGeom>
        </p:spPr>
      </p:pic>
      <p:sp>
        <p:nvSpPr>
          <p:cNvPr id="32" name="Arrow: Curved Right 31">
            <a:extLst>
              <a:ext uri="{FF2B5EF4-FFF2-40B4-BE49-F238E27FC236}">
                <a16:creationId xmlns:a16="http://schemas.microsoft.com/office/drawing/2014/main" id="{93632E80-DA1F-4F3A-BACE-6E34E2AF9376}"/>
              </a:ext>
            </a:extLst>
          </p:cNvPr>
          <p:cNvSpPr/>
          <p:nvPr/>
        </p:nvSpPr>
        <p:spPr>
          <a:xfrm>
            <a:off x="3495029" y="2114156"/>
            <a:ext cx="2019948" cy="1690257"/>
          </a:xfrm>
          <a:prstGeom prst="curvedRightArrow">
            <a:avLst>
              <a:gd name="adj1" fmla="val 15041"/>
              <a:gd name="adj2" fmla="val 50000"/>
              <a:gd name="adj3" fmla="val 25000"/>
            </a:avLst>
          </a:prstGeom>
          <a:solidFill>
            <a:schemeClr val="tx1"/>
          </a:solidFill>
          <a:ln w="3810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80F1B516-AAF0-46DF-95A5-2C75327AEBA2}"/>
              </a:ext>
            </a:extLst>
          </p:cNvPr>
          <p:cNvPicPr>
            <a:picLocks noChangeAspect="1"/>
          </p:cNvPicPr>
          <p:nvPr/>
        </p:nvPicPr>
        <p:blipFill rotWithShape="1">
          <a:blip r:embed="rId3"/>
          <a:srcRect/>
          <a:stretch/>
        </p:blipFill>
        <p:spPr>
          <a:xfrm>
            <a:off x="7856949" y="3156261"/>
            <a:ext cx="845873" cy="1167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5CD45B23-CEE7-4947-8504-A4FA9E92845A}"/>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a:stretch/>
        </p:blipFill>
        <p:spPr>
          <a:xfrm>
            <a:off x="4056138" y="4799003"/>
            <a:ext cx="1016240" cy="1162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FFD51A8C-E1DD-497D-9418-C3D4839B4A5F}"/>
              </a:ext>
            </a:extLst>
          </p:cNvPr>
          <p:cNvPicPr>
            <a:picLocks noChangeAspect="1"/>
          </p:cNvPicPr>
          <p:nvPr/>
        </p:nvPicPr>
        <p:blipFill rotWithShape="1">
          <a:blip r:embed="rId6"/>
          <a:srcRect/>
          <a:stretch/>
        </p:blipFill>
        <p:spPr>
          <a:xfrm>
            <a:off x="6372589" y="4843112"/>
            <a:ext cx="943649" cy="1146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BD1D423F-B27B-431F-A217-5747A1CC53E1}"/>
              </a:ext>
            </a:extLst>
          </p:cNvPr>
          <p:cNvPicPr>
            <a:picLocks noChangeAspect="1"/>
          </p:cNvPicPr>
          <p:nvPr/>
        </p:nvPicPr>
        <p:blipFill rotWithShape="1">
          <a:blip r:embed="rId7"/>
          <a:srcRect/>
          <a:stretch/>
        </p:blipFill>
        <p:spPr>
          <a:xfrm>
            <a:off x="9340843" y="4827940"/>
            <a:ext cx="936934" cy="1142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A person posing for the camera&#10;&#10;Description automatically generated">
            <a:extLst>
              <a:ext uri="{FF2B5EF4-FFF2-40B4-BE49-F238E27FC236}">
                <a16:creationId xmlns:a16="http://schemas.microsoft.com/office/drawing/2014/main" id="{7F078EAB-64B5-4FA3-B1D2-A87793321C6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251543" y="1173206"/>
            <a:ext cx="1121046" cy="1469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3" name="Picture 72">
            <a:extLst>
              <a:ext uri="{FF2B5EF4-FFF2-40B4-BE49-F238E27FC236}">
                <a16:creationId xmlns:a16="http://schemas.microsoft.com/office/drawing/2014/main" id="{C8CB5C02-5B05-4022-92F5-39C406B144F9}"/>
              </a:ext>
            </a:extLst>
          </p:cNvPr>
          <p:cNvPicPr/>
          <p:nvPr/>
        </p:nvPicPr>
        <p:blipFill rotWithShape="1">
          <a:blip r:embed="rId9"/>
          <a:srcRect/>
          <a:stretch/>
        </p:blipFill>
        <p:spPr>
          <a:xfrm>
            <a:off x="2487616" y="3137425"/>
            <a:ext cx="939800" cy="1179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5" name="Picture 74">
            <a:extLst>
              <a:ext uri="{FF2B5EF4-FFF2-40B4-BE49-F238E27FC236}">
                <a16:creationId xmlns:a16="http://schemas.microsoft.com/office/drawing/2014/main" id="{883F2899-A940-4433-A35B-0883B7DA41C3}"/>
              </a:ext>
            </a:extLst>
          </p:cNvPr>
          <p:cNvPicPr/>
          <p:nvPr/>
        </p:nvPicPr>
        <p:blipFill rotWithShape="1">
          <a:blip r:embed="rId10"/>
          <a:srcRect/>
          <a:stretch/>
        </p:blipFill>
        <p:spPr>
          <a:xfrm>
            <a:off x="1303451" y="4718658"/>
            <a:ext cx="956310" cy="1162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a:extLst>
              <a:ext uri="{FF2B5EF4-FFF2-40B4-BE49-F238E27FC236}">
                <a16:creationId xmlns:a16="http://schemas.microsoft.com/office/drawing/2014/main" id="{F8D2B0D5-095B-47A1-A51A-70272FC50F14}"/>
              </a:ext>
            </a:extLst>
          </p:cNvPr>
          <p:cNvPicPr>
            <a:picLocks noChangeAspect="1"/>
          </p:cNvPicPr>
          <p:nvPr/>
        </p:nvPicPr>
        <p:blipFill rotWithShape="1">
          <a:blip r:embed="rId11"/>
          <a:srcRect/>
          <a:stretch/>
        </p:blipFill>
        <p:spPr>
          <a:xfrm>
            <a:off x="9136015" y="861868"/>
            <a:ext cx="2790941" cy="2541294"/>
          </a:xfrm>
          <a:prstGeom prst="rect">
            <a:avLst/>
          </a:prstGeom>
        </p:spPr>
      </p:pic>
      <p:pic>
        <p:nvPicPr>
          <p:cNvPr id="30" name="Picture 29">
            <a:extLst>
              <a:ext uri="{FF2B5EF4-FFF2-40B4-BE49-F238E27FC236}">
                <a16:creationId xmlns:a16="http://schemas.microsoft.com/office/drawing/2014/main" id="{68CE5F8D-5BDC-4871-9A37-75F2B25C6A01}"/>
              </a:ext>
            </a:extLst>
          </p:cNvPr>
          <p:cNvPicPr/>
          <p:nvPr/>
        </p:nvPicPr>
        <p:blipFill rotWithShape="1">
          <a:blip r:embed="rId12">
            <a:extLst>
              <a:ext uri="{BEBA8EAE-BF5A-486C-A8C5-ECC9F3942E4B}">
                <a14:imgProps xmlns:a14="http://schemas.microsoft.com/office/drawing/2010/main">
                  <a14:imgLayer r:embed="rId13">
                    <a14:imgEffect>
                      <a14:brightnessContrast contrast="20000"/>
                    </a14:imgEffect>
                  </a14:imgLayer>
                </a14:imgProps>
              </a:ext>
            </a:extLst>
          </a:blip>
          <a:srcRect/>
          <a:stretch/>
        </p:blipFill>
        <p:spPr bwMode="auto">
          <a:xfrm>
            <a:off x="5201803" y="2811439"/>
            <a:ext cx="1378586" cy="24586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AFB99D10-0A21-4F41-9075-5CA4100BE74D}"/>
              </a:ext>
            </a:extLst>
          </p:cNvPr>
          <p:cNvSpPr txBox="1"/>
          <p:nvPr/>
        </p:nvSpPr>
        <p:spPr>
          <a:xfrm>
            <a:off x="5287031" y="2267980"/>
            <a:ext cx="812665" cy="400110"/>
          </a:xfrm>
          <a:prstGeom prst="rect">
            <a:avLst/>
          </a:prstGeom>
          <a:solidFill>
            <a:schemeClr val="accent5">
              <a:lumMod val="60000"/>
              <a:lumOff val="40000"/>
            </a:schemeClr>
          </a:solidFill>
        </p:spPr>
        <p:txBody>
          <a:bodyPr wrap="square" rtlCol="0">
            <a:spAutoFit/>
          </a:bodyPr>
          <a:lstStyle/>
          <a:p>
            <a:r>
              <a:rPr lang="en-US" sz="2000" b="1" dirty="0"/>
              <a:t>Cathy</a:t>
            </a:r>
          </a:p>
        </p:txBody>
      </p:sp>
      <p:sp>
        <p:nvSpPr>
          <p:cNvPr id="29" name="Arrow: Curved Right 28">
            <a:extLst>
              <a:ext uri="{FF2B5EF4-FFF2-40B4-BE49-F238E27FC236}">
                <a16:creationId xmlns:a16="http://schemas.microsoft.com/office/drawing/2014/main" id="{E1106544-7DAE-4D28-980F-7F4C4BDB6C4C}"/>
              </a:ext>
            </a:extLst>
          </p:cNvPr>
          <p:cNvSpPr/>
          <p:nvPr/>
        </p:nvSpPr>
        <p:spPr>
          <a:xfrm rot="10800000">
            <a:off x="6076075" y="1907903"/>
            <a:ext cx="2088516" cy="1690257"/>
          </a:xfrm>
          <a:prstGeom prst="curvedRightArrow">
            <a:avLst>
              <a:gd name="adj1" fmla="val 15041"/>
              <a:gd name="adj2" fmla="val 50000"/>
              <a:gd name="adj3" fmla="val 25000"/>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72F6055F-3977-4A56-AF36-A9572D29B7B8}"/>
              </a:ext>
            </a:extLst>
          </p:cNvPr>
          <p:cNvSpPr txBox="1"/>
          <p:nvPr/>
        </p:nvSpPr>
        <p:spPr>
          <a:xfrm>
            <a:off x="1320901" y="5909705"/>
            <a:ext cx="839093" cy="523220"/>
          </a:xfrm>
          <a:prstGeom prst="rect">
            <a:avLst/>
          </a:prstGeom>
          <a:noFill/>
        </p:spPr>
        <p:txBody>
          <a:bodyPr wrap="square" rtlCol="0">
            <a:spAutoFit/>
          </a:bodyPr>
          <a:lstStyle/>
          <a:p>
            <a:r>
              <a:rPr lang="en-US" sz="2800" b="1" dirty="0"/>
              <a:t>$50</a:t>
            </a:r>
          </a:p>
        </p:txBody>
      </p:sp>
      <p:sp>
        <p:nvSpPr>
          <p:cNvPr id="6" name="TextBox 5">
            <a:extLst>
              <a:ext uri="{FF2B5EF4-FFF2-40B4-BE49-F238E27FC236}">
                <a16:creationId xmlns:a16="http://schemas.microsoft.com/office/drawing/2014/main" id="{D696B8A4-2BF7-4538-946D-1164111D72ED}"/>
              </a:ext>
            </a:extLst>
          </p:cNvPr>
          <p:cNvSpPr txBox="1"/>
          <p:nvPr/>
        </p:nvSpPr>
        <p:spPr>
          <a:xfrm>
            <a:off x="4139759" y="5960425"/>
            <a:ext cx="839093" cy="523220"/>
          </a:xfrm>
          <a:prstGeom prst="rect">
            <a:avLst/>
          </a:prstGeom>
          <a:noFill/>
        </p:spPr>
        <p:txBody>
          <a:bodyPr wrap="square" rtlCol="0">
            <a:spAutoFit/>
          </a:bodyPr>
          <a:lstStyle/>
          <a:p>
            <a:r>
              <a:rPr lang="en-US" sz="2800" b="1" dirty="0"/>
              <a:t>$50</a:t>
            </a:r>
          </a:p>
        </p:txBody>
      </p:sp>
      <p:sp>
        <p:nvSpPr>
          <p:cNvPr id="7" name="TextBox 6">
            <a:extLst>
              <a:ext uri="{FF2B5EF4-FFF2-40B4-BE49-F238E27FC236}">
                <a16:creationId xmlns:a16="http://schemas.microsoft.com/office/drawing/2014/main" id="{8130AE86-A994-4F4A-8647-E567132EF5A5}"/>
              </a:ext>
            </a:extLst>
          </p:cNvPr>
          <p:cNvSpPr txBox="1"/>
          <p:nvPr/>
        </p:nvSpPr>
        <p:spPr>
          <a:xfrm>
            <a:off x="6471202" y="5970293"/>
            <a:ext cx="839093" cy="523220"/>
          </a:xfrm>
          <a:prstGeom prst="rect">
            <a:avLst/>
          </a:prstGeom>
          <a:noFill/>
        </p:spPr>
        <p:txBody>
          <a:bodyPr wrap="square" rtlCol="0">
            <a:spAutoFit/>
          </a:bodyPr>
          <a:lstStyle/>
          <a:p>
            <a:r>
              <a:rPr lang="en-US" sz="2800" b="1" dirty="0"/>
              <a:t>$50</a:t>
            </a:r>
          </a:p>
        </p:txBody>
      </p:sp>
      <p:sp>
        <p:nvSpPr>
          <p:cNvPr id="8" name="TextBox 7">
            <a:extLst>
              <a:ext uri="{FF2B5EF4-FFF2-40B4-BE49-F238E27FC236}">
                <a16:creationId xmlns:a16="http://schemas.microsoft.com/office/drawing/2014/main" id="{CE60E3EE-8D8A-49FC-8537-B72291FBA973}"/>
              </a:ext>
            </a:extLst>
          </p:cNvPr>
          <p:cNvSpPr txBox="1"/>
          <p:nvPr/>
        </p:nvSpPr>
        <p:spPr>
          <a:xfrm>
            <a:off x="9438684" y="5903014"/>
            <a:ext cx="839093" cy="523220"/>
          </a:xfrm>
          <a:prstGeom prst="rect">
            <a:avLst/>
          </a:prstGeom>
          <a:noFill/>
        </p:spPr>
        <p:txBody>
          <a:bodyPr wrap="square" rtlCol="0">
            <a:spAutoFit/>
          </a:bodyPr>
          <a:lstStyle/>
          <a:p>
            <a:r>
              <a:rPr lang="en-US" sz="2800" b="1" dirty="0"/>
              <a:t>$50</a:t>
            </a:r>
          </a:p>
        </p:txBody>
      </p:sp>
      <p:sp>
        <p:nvSpPr>
          <p:cNvPr id="14" name="TextBox 13">
            <a:extLst>
              <a:ext uri="{FF2B5EF4-FFF2-40B4-BE49-F238E27FC236}">
                <a16:creationId xmlns:a16="http://schemas.microsoft.com/office/drawing/2014/main" id="{879CE0DD-EA60-4580-96F8-D6DA85440303}"/>
              </a:ext>
            </a:extLst>
          </p:cNvPr>
          <p:cNvSpPr txBox="1"/>
          <p:nvPr/>
        </p:nvSpPr>
        <p:spPr>
          <a:xfrm>
            <a:off x="688973" y="33000"/>
            <a:ext cx="3739450" cy="584775"/>
          </a:xfrm>
          <a:prstGeom prst="rect">
            <a:avLst/>
          </a:prstGeom>
          <a:noFill/>
        </p:spPr>
        <p:txBody>
          <a:bodyPr wrap="square" rtlCol="0">
            <a:spAutoFit/>
          </a:bodyPr>
          <a:lstStyle/>
          <a:p>
            <a:r>
              <a:rPr lang="en-US" sz="3200" b="1" dirty="0"/>
              <a:t>1</a:t>
            </a:r>
            <a:r>
              <a:rPr lang="en-US" sz="3200" b="1" baseline="30000" dirty="0"/>
              <a:t>st</a:t>
            </a:r>
            <a:r>
              <a:rPr lang="en-US" sz="3200" b="1" dirty="0"/>
              <a:t> $50 Smart Matrix</a:t>
            </a:r>
          </a:p>
        </p:txBody>
      </p:sp>
      <p:sp>
        <p:nvSpPr>
          <p:cNvPr id="15" name="Rectangle 14">
            <a:extLst>
              <a:ext uri="{FF2B5EF4-FFF2-40B4-BE49-F238E27FC236}">
                <a16:creationId xmlns:a16="http://schemas.microsoft.com/office/drawing/2014/main" id="{A9BB23B6-BD4D-4E27-81ED-B4D65D527A61}"/>
              </a:ext>
            </a:extLst>
          </p:cNvPr>
          <p:cNvSpPr/>
          <p:nvPr/>
        </p:nvSpPr>
        <p:spPr>
          <a:xfrm>
            <a:off x="2252721" y="5299683"/>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27" name="Rectangle 26">
            <a:extLst>
              <a:ext uri="{FF2B5EF4-FFF2-40B4-BE49-F238E27FC236}">
                <a16:creationId xmlns:a16="http://schemas.microsoft.com/office/drawing/2014/main" id="{4CE2A1E2-D4FC-42C7-8907-482FBB9AAC10}"/>
              </a:ext>
            </a:extLst>
          </p:cNvPr>
          <p:cNvSpPr/>
          <p:nvPr/>
        </p:nvSpPr>
        <p:spPr>
          <a:xfrm>
            <a:off x="4796721" y="5289614"/>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31" name="Rectangle 30">
            <a:extLst>
              <a:ext uri="{FF2B5EF4-FFF2-40B4-BE49-F238E27FC236}">
                <a16:creationId xmlns:a16="http://schemas.microsoft.com/office/drawing/2014/main" id="{D42E06F7-D2F9-4E35-B4DC-F48E938EDAAE}"/>
              </a:ext>
            </a:extLst>
          </p:cNvPr>
          <p:cNvSpPr/>
          <p:nvPr/>
        </p:nvSpPr>
        <p:spPr>
          <a:xfrm>
            <a:off x="7532378" y="5289614"/>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34" name="Rectangle 33">
            <a:extLst>
              <a:ext uri="{FF2B5EF4-FFF2-40B4-BE49-F238E27FC236}">
                <a16:creationId xmlns:a16="http://schemas.microsoft.com/office/drawing/2014/main" id="{BFD22501-7C35-4C9D-A820-9A4575C557B0}"/>
              </a:ext>
            </a:extLst>
          </p:cNvPr>
          <p:cNvSpPr/>
          <p:nvPr/>
        </p:nvSpPr>
        <p:spPr>
          <a:xfrm>
            <a:off x="4428423" y="6374055"/>
            <a:ext cx="2881871" cy="461665"/>
          </a:xfrm>
          <a:prstGeom prst="rect">
            <a:avLst/>
          </a:prstGeom>
          <a:noFill/>
        </p:spPr>
        <p:txBody>
          <a:bodyPr wrap="square" lIns="91440" tIns="45720" rIns="91440" bIns="45720">
            <a:spAutoFit/>
          </a:bodyPr>
          <a:lstStyle/>
          <a:p>
            <a:pPr algn="ct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Total Earnings $150</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5" name="Picture 34" descr="A picture containing text, sign&#10;&#10;Description automatically generated">
            <a:extLst>
              <a:ext uri="{FF2B5EF4-FFF2-40B4-BE49-F238E27FC236}">
                <a16:creationId xmlns:a16="http://schemas.microsoft.com/office/drawing/2014/main" id="{C409851D-D6ED-450C-802D-6C17A4DF742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0068" y="1200675"/>
            <a:ext cx="1757363" cy="1646238"/>
          </a:xfrm>
          <a:prstGeom prst="rect">
            <a:avLst/>
          </a:prstGeom>
        </p:spPr>
      </p:pic>
      <p:sp>
        <p:nvSpPr>
          <p:cNvPr id="36" name="TextBox 35">
            <a:extLst>
              <a:ext uri="{FF2B5EF4-FFF2-40B4-BE49-F238E27FC236}">
                <a16:creationId xmlns:a16="http://schemas.microsoft.com/office/drawing/2014/main" id="{7ADD8C89-7EF5-4879-B474-F70980D38E0F}"/>
              </a:ext>
            </a:extLst>
          </p:cNvPr>
          <p:cNvSpPr txBox="1"/>
          <p:nvPr/>
        </p:nvSpPr>
        <p:spPr>
          <a:xfrm>
            <a:off x="159027" y="470112"/>
            <a:ext cx="6096000" cy="707886"/>
          </a:xfrm>
          <a:prstGeom prst="rect">
            <a:avLst/>
          </a:prstGeom>
          <a:noFill/>
        </p:spPr>
        <p:txBody>
          <a:bodyPr wrap="square">
            <a:spAutoFit/>
          </a:bodyPr>
          <a:lstStyle/>
          <a:p>
            <a:r>
              <a:rPr lang="fr-FR" b="1" dirty="0">
                <a:solidFill>
                  <a:srgbClr val="C00000"/>
                </a:solidFill>
                <a:latin typeface="Engravers MT" panose="02090707080505020304" pitchFamily="18" charset="0"/>
                <a:ea typeface="Calibri" panose="020F0502020204030204" pitchFamily="34" charset="0"/>
                <a:cs typeface="Times New Roman" panose="02020603050405020304" pitchFamily="18" charset="0"/>
              </a:rPr>
              <a:t>$50</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 </a:t>
            </a:r>
            <a:r>
              <a:rPr lang="fr-FR" b="1" u="sng" dirty="0">
                <a:highlight>
                  <a:srgbClr val="FFFF00"/>
                </a:highlight>
                <a:latin typeface="Engravers MT" panose="02090707080505020304" pitchFamily="18" charset="0"/>
                <a:ea typeface="Calibri" panose="020F0502020204030204" pitchFamily="34" charset="0"/>
                <a:cs typeface="Times New Roman" panose="02020603050405020304" pitchFamily="18" charset="0"/>
              </a:rPr>
              <a:t>Plus</a:t>
            </a:r>
            <a:r>
              <a:rPr lang="fr-FR" sz="1800" b="1" u="sng" dirty="0">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 a one time admin </a:t>
            </a:r>
            <a:r>
              <a:rPr lang="fr-FR" sz="1800" b="1" u="sng" dirty="0" err="1">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fee</a:t>
            </a:r>
            <a:r>
              <a:rPr lang="fr-FR" sz="1800" b="1" u="sng" dirty="0">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 </a:t>
            </a:r>
            <a:r>
              <a:rPr lang="fr-FR" sz="1800" b="1" dirty="0">
                <a:effectLst/>
                <a:latin typeface="Engravers MT" panose="02090707080505020304" pitchFamily="18" charset="0"/>
                <a:ea typeface="Calibri" panose="020F0502020204030204" pitchFamily="34" charset="0"/>
                <a:cs typeface="Times New Roman" panose="02020603050405020304" pitchFamily="18" charset="0"/>
              </a:rPr>
              <a:t>of </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$25 </a:t>
            </a:r>
            <a:r>
              <a:rPr lang="fr-FR" sz="1800" b="1" dirty="0">
                <a:effectLst/>
                <a:latin typeface="Engravers MT" panose="02090707080505020304" pitchFamily="18" charset="0"/>
                <a:ea typeface="Calibri" panose="020F0502020204030204" pitchFamily="34" charset="0"/>
                <a:cs typeface="Times New Roman" panose="02020603050405020304" pitchFamily="18" charset="0"/>
              </a:rPr>
              <a:t>Total of </a:t>
            </a:r>
            <a:r>
              <a:rPr lang="fr-FR" sz="18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$75 </a:t>
            </a:r>
            <a:endParaRPr lang="en-US" sz="18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33BFF11A-12EF-69E2-9DC5-C2C2B16A42BE}"/>
              </a:ext>
            </a:extLst>
          </p:cNvPr>
          <p:cNvCxnSpPr>
            <a:cxnSpLocks/>
          </p:cNvCxnSpPr>
          <p:nvPr/>
        </p:nvCxnSpPr>
        <p:spPr>
          <a:xfrm flipV="1">
            <a:off x="9432741" y="6006465"/>
            <a:ext cx="744929" cy="323024"/>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51895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25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75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250"/>
                                  </p:stCondLst>
                                  <p:childTnLst>
                                    <p:set>
                                      <p:cBhvr>
                                        <p:cTn id="16" dur="1" fill="hold">
                                          <p:stCondLst>
                                            <p:cond delay="0"/>
                                          </p:stCondLst>
                                        </p:cTn>
                                        <p:tgtEl>
                                          <p:spTgt spid="75"/>
                                        </p:tgtEl>
                                        <p:attrNameLst>
                                          <p:attrName>style.visibility</p:attrName>
                                        </p:attrNameLst>
                                      </p:cBhvr>
                                      <p:to>
                                        <p:strVal val="visible"/>
                                      </p:to>
                                    </p:set>
                                    <p:animEffect transition="in" filter="barn(inVertical)">
                                      <p:cBhvr>
                                        <p:cTn id="17" dur="75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7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25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7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25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25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75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25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75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250"/>
                                  </p:stCondLst>
                                  <p:childTnLst>
                                    <p:set>
                                      <p:cBhvr>
                                        <p:cTn id="53" dur="1" fill="hold">
                                          <p:stCondLst>
                                            <p:cond delay="0"/>
                                          </p:stCondLst>
                                        </p:cTn>
                                        <p:tgtEl>
                                          <p:spTgt spid="30"/>
                                        </p:tgtEl>
                                        <p:attrNameLst>
                                          <p:attrName>style.visibility</p:attrName>
                                        </p:attrNameLst>
                                      </p:cBhvr>
                                      <p:to>
                                        <p:strVal val="visible"/>
                                      </p:to>
                                    </p:set>
                                    <p:animEffect transition="in" filter="barn(inVertical)">
                                      <p:cBhvr>
                                        <p:cTn id="54" dur="75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25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44" descr="Antique cash register keys">
            <a:extLst>
              <a:ext uri="{FF2B5EF4-FFF2-40B4-BE49-F238E27FC236}">
                <a16:creationId xmlns:a16="http://schemas.microsoft.com/office/drawing/2014/main" id="{9AAAC39C-126F-492D-875E-A8EB6663F342}"/>
              </a:ext>
            </a:extLst>
          </p:cNvPr>
          <p:cNvPicPr>
            <a:picLocks noChangeAspect="1"/>
          </p:cNvPicPr>
          <p:nvPr/>
        </p:nvPicPr>
        <p:blipFill rotWithShape="1">
          <a:blip r:embed="rId2"/>
          <a:srcRect t="13821" b="1593"/>
          <a:stretch/>
        </p:blipFill>
        <p:spPr>
          <a:xfrm>
            <a:off x="20" y="10"/>
            <a:ext cx="12191980" cy="6857990"/>
          </a:xfrm>
          <a:prstGeom prst="rect">
            <a:avLst/>
          </a:prstGeom>
        </p:spPr>
      </p:pic>
      <p:sp>
        <p:nvSpPr>
          <p:cNvPr id="49" name="Rectangle 4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2">
            <a:extLst>
              <a:ext uri="{FF2B5EF4-FFF2-40B4-BE49-F238E27FC236}">
                <a16:creationId xmlns:a16="http://schemas.microsoft.com/office/drawing/2014/main" id="{8D5E8703-5441-468B-BCD2-FD7941144330}"/>
              </a:ext>
            </a:extLst>
          </p:cNvPr>
          <p:cNvSpPr>
            <a:spLocks noGrp="1"/>
          </p:cNvSpPr>
          <p:nvPr>
            <p:ph idx="1"/>
          </p:nvPr>
        </p:nvSpPr>
        <p:spPr>
          <a:xfrm>
            <a:off x="675861" y="1383042"/>
            <a:ext cx="3856382" cy="3773010"/>
          </a:xfrm>
        </p:spPr>
        <p:txBody>
          <a:bodyPr>
            <a:normAutofit fontScale="92500"/>
          </a:bodyPr>
          <a:lstStyle/>
          <a:p>
            <a:r>
              <a:rPr lang="en-US" sz="3600" b="1" dirty="0">
                <a:ln w="13462">
                  <a:solidFill>
                    <a:schemeClr val="bg1"/>
                  </a:solidFill>
                  <a:prstDash val="solid"/>
                </a:ln>
                <a:effectLst>
                  <a:outerShdw dist="38100" dir="2700000" algn="bl" rotWithShape="0">
                    <a:schemeClr val="accent5"/>
                  </a:outerShdw>
                </a:effectLst>
              </a:rPr>
              <a:t>Cathy takes the $150 earnings from the $50 Matrix to upgrade to the $100 Matrix which she would now have a total of $10 profit. </a:t>
            </a:r>
            <a:endParaRPr lang="en-US" sz="3600" b="1" cap="none" spc="0" dirty="0">
              <a:ln w="13462">
                <a:solidFill>
                  <a:schemeClr val="bg1"/>
                </a:solidFill>
                <a:prstDash val="solid"/>
              </a:ln>
              <a:effectLst>
                <a:outerShdw dist="38100" dir="2700000" algn="bl" rotWithShape="0">
                  <a:schemeClr val="accent5"/>
                </a:outerShdw>
              </a:effectLst>
            </a:endParaRPr>
          </a:p>
        </p:txBody>
      </p:sp>
      <p:sp>
        <p:nvSpPr>
          <p:cNvPr id="5" name="Arrow: Down 4">
            <a:extLst>
              <a:ext uri="{FF2B5EF4-FFF2-40B4-BE49-F238E27FC236}">
                <a16:creationId xmlns:a16="http://schemas.microsoft.com/office/drawing/2014/main" id="{CB064A60-8CAA-41CB-94A7-9B49815C7A93}"/>
              </a:ext>
            </a:extLst>
          </p:cNvPr>
          <p:cNvSpPr/>
          <p:nvPr/>
        </p:nvSpPr>
        <p:spPr>
          <a:xfrm>
            <a:off x="6824869" y="5156052"/>
            <a:ext cx="755373" cy="14302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603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4000">
        <p15:prstTrans prst="curtains"/>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13" name="Connector: Elbow 12">
            <a:extLst>
              <a:ext uri="{FF2B5EF4-FFF2-40B4-BE49-F238E27FC236}">
                <a16:creationId xmlns:a16="http://schemas.microsoft.com/office/drawing/2014/main" id="{48E32907-7B09-4A1F-ACB3-F4B969113F37}"/>
              </a:ext>
            </a:extLst>
          </p:cNvPr>
          <p:cNvCxnSpPr>
            <a:cxnSpLocks/>
          </p:cNvCxnSpPr>
          <p:nvPr/>
        </p:nvCxnSpPr>
        <p:spPr>
          <a:xfrm rot="10800000" flipV="1">
            <a:off x="2949644" y="2590800"/>
            <a:ext cx="2481339" cy="544790"/>
          </a:xfrm>
          <a:prstGeom prst="bentConnector3">
            <a:avLst>
              <a:gd name="adj1" fmla="val 99135"/>
            </a:avLst>
          </a:prstGeom>
        </p:spPr>
        <p:style>
          <a:lnRef idx="3">
            <a:schemeClr val="accent3"/>
          </a:lnRef>
          <a:fillRef idx="0">
            <a:schemeClr val="accent3"/>
          </a:fillRef>
          <a:effectRef idx="2">
            <a:schemeClr val="accent3"/>
          </a:effectRef>
          <a:fontRef idx="minor">
            <a:schemeClr val="tx1"/>
          </a:fontRef>
        </p:style>
      </p:cxnSp>
      <p:cxnSp>
        <p:nvCxnSpPr>
          <p:cNvPr id="28" name="Connector: Elbow 27">
            <a:extLst>
              <a:ext uri="{FF2B5EF4-FFF2-40B4-BE49-F238E27FC236}">
                <a16:creationId xmlns:a16="http://schemas.microsoft.com/office/drawing/2014/main" id="{8FBA55D0-05F4-46B8-8948-84F32FCC997C}"/>
              </a:ext>
            </a:extLst>
          </p:cNvPr>
          <p:cNvCxnSpPr>
            <a:cxnSpLocks/>
          </p:cNvCxnSpPr>
          <p:nvPr/>
        </p:nvCxnSpPr>
        <p:spPr>
          <a:xfrm rot="16200000" flipV="1">
            <a:off x="6647297" y="1361388"/>
            <a:ext cx="449922" cy="2908745"/>
          </a:xfrm>
          <a:prstGeom prst="bentConnector2">
            <a:avLst/>
          </a:prstGeom>
        </p:spPr>
        <p:style>
          <a:lnRef idx="3">
            <a:schemeClr val="accent3"/>
          </a:lnRef>
          <a:fillRef idx="0">
            <a:schemeClr val="accent3"/>
          </a:fillRef>
          <a:effectRef idx="2">
            <a:schemeClr val="accent3"/>
          </a:effectRef>
          <a:fontRef idx="minor">
            <a:schemeClr val="tx1"/>
          </a:fontRef>
        </p:style>
      </p:cxnSp>
      <p:cxnSp>
        <p:nvCxnSpPr>
          <p:cNvPr id="33" name="Connector: Elbow 32">
            <a:extLst>
              <a:ext uri="{FF2B5EF4-FFF2-40B4-BE49-F238E27FC236}">
                <a16:creationId xmlns:a16="http://schemas.microsoft.com/office/drawing/2014/main" id="{DE6E2117-8264-4257-B960-4C2C737A4632}"/>
              </a:ext>
            </a:extLst>
          </p:cNvPr>
          <p:cNvCxnSpPr>
            <a:cxnSpLocks/>
          </p:cNvCxnSpPr>
          <p:nvPr/>
        </p:nvCxnSpPr>
        <p:spPr>
          <a:xfrm rot="10800000" flipV="1">
            <a:off x="1711840" y="4323375"/>
            <a:ext cx="1144495" cy="395283"/>
          </a:xfrm>
          <a:prstGeom prst="bentConnector3">
            <a:avLst>
              <a:gd name="adj1" fmla="val 99459"/>
            </a:avLst>
          </a:prstGeom>
        </p:spPr>
        <p:style>
          <a:lnRef idx="3">
            <a:schemeClr val="accent3"/>
          </a:lnRef>
          <a:fillRef idx="0">
            <a:schemeClr val="accent3"/>
          </a:fillRef>
          <a:effectRef idx="2">
            <a:schemeClr val="accent3"/>
          </a:effectRef>
          <a:fontRef idx="minor">
            <a:schemeClr val="tx1"/>
          </a:fontRef>
        </p:style>
      </p:cxnSp>
      <p:cxnSp>
        <p:nvCxnSpPr>
          <p:cNvPr id="39" name="Connector: Elbow 38">
            <a:extLst>
              <a:ext uri="{FF2B5EF4-FFF2-40B4-BE49-F238E27FC236}">
                <a16:creationId xmlns:a16="http://schemas.microsoft.com/office/drawing/2014/main" id="{8938261A-C03C-4A41-B6AE-8305DFFB1FCA}"/>
              </a:ext>
            </a:extLst>
          </p:cNvPr>
          <p:cNvCxnSpPr>
            <a:cxnSpLocks/>
          </p:cNvCxnSpPr>
          <p:nvPr/>
        </p:nvCxnSpPr>
        <p:spPr>
          <a:xfrm rot="10800000" flipV="1">
            <a:off x="6791539" y="4316878"/>
            <a:ext cx="1435247" cy="522690"/>
          </a:xfrm>
          <a:prstGeom prst="bentConnector3">
            <a:avLst>
              <a:gd name="adj1" fmla="val 97530"/>
            </a:avLst>
          </a:prstGeom>
        </p:spPr>
        <p:style>
          <a:lnRef idx="3">
            <a:schemeClr val="accent3"/>
          </a:lnRef>
          <a:fillRef idx="0">
            <a:schemeClr val="accent3"/>
          </a:fillRef>
          <a:effectRef idx="2">
            <a:schemeClr val="accent3"/>
          </a:effectRef>
          <a:fontRef idx="minor">
            <a:schemeClr val="tx1"/>
          </a:fontRef>
        </p:style>
      </p:cxnSp>
      <p:cxnSp>
        <p:nvCxnSpPr>
          <p:cNvPr id="40" name="Connector: Elbow 39">
            <a:extLst>
              <a:ext uri="{FF2B5EF4-FFF2-40B4-BE49-F238E27FC236}">
                <a16:creationId xmlns:a16="http://schemas.microsoft.com/office/drawing/2014/main" id="{8B9CF82D-0EF4-494E-8F76-5854C74E9234}"/>
              </a:ext>
            </a:extLst>
          </p:cNvPr>
          <p:cNvCxnSpPr>
            <a:cxnSpLocks/>
          </p:cNvCxnSpPr>
          <p:nvPr/>
        </p:nvCxnSpPr>
        <p:spPr>
          <a:xfrm rot="10800000">
            <a:off x="2827137" y="4324488"/>
            <a:ext cx="1677866" cy="467281"/>
          </a:xfrm>
          <a:prstGeom prst="bentConnector3">
            <a:avLst>
              <a:gd name="adj1" fmla="val -1038"/>
            </a:avLst>
          </a:prstGeom>
        </p:spPr>
        <p:style>
          <a:lnRef idx="3">
            <a:schemeClr val="accent3"/>
          </a:lnRef>
          <a:fillRef idx="0">
            <a:schemeClr val="accent3"/>
          </a:fillRef>
          <a:effectRef idx="2">
            <a:schemeClr val="accent3"/>
          </a:effectRef>
          <a:fontRef idx="minor">
            <a:schemeClr val="tx1"/>
          </a:fontRef>
        </p:style>
      </p:cxnSp>
      <p:cxnSp>
        <p:nvCxnSpPr>
          <p:cNvPr id="46" name="Connector: Elbow 45">
            <a:extLst>
              <a:ext uri="{FF2B5EF4-FFF2-40B4-BE49-F238E27FC236}">
                <a16:creationId xmlns:a16="http://schemas.microsoft.com/office/drawing/2014/main" id="{54E948B8-200A-4FFA-92D3-FB2F92B7D33D}"/>
              </a:ext>
            </a:extLst>
          </p:cNvPr>
          <p:cNvCxnSpPr>
            <a:cxnSpLocks/>
          </p:cNvCxnSpPr>
          <p:nvPr/>
        </p:nvCxnSpPr>
        <p:spPr>
          <a:xfrm rot="10800000">
            <a:off x="8244261" y="4316880"/>
            <a:ext cx="1649134" cy="474887"/>
          </a:xfrm>
          <a:prstGeom prst="bentConnector3">
            <a:avLst>
              <a:gd name="adj1" fmla="val 1594"/>
            </a:avLst>
          </a:prstGeom>
        </p:spPr>
        <p:style>
          <a:lnRef idx="3">
            <a:schemeClr val="accent3"/>
          </a:lnRef>
          <a:fillRef idx="0">
            <a:schemeClr val="accent3"/>
          </a:fillRef>
          <a:effectRef idx="2">
            <a:schemeClr val="accent3"/>
          </a:effectRef>
          <a:fontRef idx="minor">
            <a:schemeClr val="tx1"/>
          </a:fontRef>
        </p:style>
      </p:cxnSp>
      <p:pic>
        <p:nvPicPr>
          <p:cNvPr id="92" name="Picture 91">
            <a:extLst>
              <a:ext uri="{FF2B5EF4-FFF2-40B4-BE49-F238E27FC236}">
                <a16:creationId xmlns:a16="http://schemas.microsoft.com/office/drawing/2014/main" id="{AD300B61-E6B6-4880-BE83-031E7DA03472}"/>
              </a:ext>
            </a:extLst>
          </p:cNvPr>
          <p:cNvPicPr>
            <a:picLocks noChangeAspect="1"/>
          </p:cNvPicPr>
          <p:nvPr/>
        </p:nvPicPr>
        <p:blipFill rotWithShape="1">
          <a:blip r:embed="rId2"/>
          <a:srcRect/>
          <a:stretch/>
        </p:blipFill>
        <p:spPr>
          <a:xfrm>
            <a:off x="8528648" y="6329489"/>
            <a:ext cx="2561323" cy="308311"/>
          </a:xfrm>
          <a:prstGeom prst="rect">
            <a:avLst/>
          </a:prstGeom>
        </p:spPr>
      </p:pic>
      <p:sp>
        <p:nvSpPr>
          <p:cNvPr id="32" name="Arrow: Curved Right 31">
            <a:extLst>
              <a:ext uri="{FF2B5EF4-FFF2-40B4-BE49-F238E27FC236}">
                <a16:creationId xmlns:a16="http://schemas.microsoft.com/office/drawing/2014/main" id="{93632E80-DA1F-4F3A-BACE-6E34E2AF9376}"/>
              </a:ext>
            </a:extLst>
          </p:cNvPr>
          <p:cNvSpPr/>
          <p:nvPr/>
        </p:nvSpPr>
        <p:spPr>
          <a:xfrm>
            <a:off x="3495029" y="2114156"/>
            <a:ext cx="2019948" cy="1690257"/>
          </a:xfrm>
          <a:prstGeom prst="curvedRightArrow">
            <a:avLst>
              <a:gd name="adj1" fmla="val 15041"/>
              <a:gd name="adj2" fmla="val 50000"/>
              <a:gd name="adj3" fmla="val 25000"/>
            </a:avLst>
          </a:prstGeom>
          <a:solidFill>
            <a:schemeClr val="tx1">
              <a:lumMod val="65000"/>
              <a:lumOff val="35000"/>
            </a:schemeClr>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80F1B516-AAF0-46DF-95A5-2C75327AEBA2}"/>
              </a:ext>
            </a:extLst>
          </p:cNvPr>
          <p:cNvPicPr>
            <a:picLocks noChangeAspect="1"/>
          </p:cNvPicPr>
          <p:nvPr/>
        </p:nvPicPr>
        <p:blipFill rotWithShape="1">
          <a:blip r:embed="rId3"/>
          <a:srcRect/>
          <a:stretch/>
        </p:blipFill>
        <p:spPr>
          <a:xfrm>
            <a:off x="7856949" y="3156261"/>
            <a:ext cx="845873" cy="1167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5CD45B23-CEE7-4947-8504-A4FA9E92845A}"/>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a:stretch/>
        </p:blipFill>
        <p:spPr>
          <a:xfrm>
            <a:off x="4056138" y="4799003"/>
            <a:ext cx="1016240" cy="1162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FFD51A8C-E1DD-497D-9418-C3D4839B4A5F}"/>
              </a:ext>
            </a:extLst>
          </p:cNvPr>
          <p:cNvPicPr>
            <a:picLocks noChangeAspect="1"/>
          </p:cNvPicPr>
          <p:nvPr/>
        </p:nvPicPr>
        <p:blipFill rotWithShape="1">
          <a:blip r:embed="rId6"/>
          <a:srcRect/>
          <a:stretch/>
        </p:blipFill>
        <p:spPr>
          <a:xfrm>
            <a:off x="6372589" y="4843112"/>
            <a:ext cx="943649" cy="1146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BD1D423F-B27B-431F-A217-5747A1CC53E1}"/>
              </a:ext>
            </a:extLst>
          </p:cNvPr>
          <p:cNvPicPr>
            <a:picLocks noChangeAspect="1"/>
          </p:cNvPicPr>
          <p:nvPr/>
        </p:nvPicPr>
        <p:blipFill rotWithShape="1">
          <a:blip r:embed="rId7"/>
          <a:srcRect/>
          <a:stretch/>
        </p:blipFill>
        <p:spPr>
          <a:xfrm>
            <a:off x="9340843" y="4827940"/>
            <a:ext cx="936934" cy="1142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A person posing for the camera&#10;&#10;Description automatically generated">
            <a:extLst>
              <a:ext uri="{FF2B5EF4-FFF2-40B4-BE49-F238E27FC236}">
                <a16:creationId xmlns:a16="http://schemas.microsoft.com/office/drawing/2014/main" id="{7F078EAB-64B5-4FA3-B1D2-A87793321C6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251543" y="1173206"/>
            <a:ext cx="1121046" cy="1469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3" name="Picture 72">
            <a:extLst>
              <a:ext uri="{FF2B5EF4-FFF2-40B4-BE49-F238E27FC236}">
                <a16:creationId xmlns:a16="http://schemas.microsoft.com/office/drawing/2014/main" id="{C8CB5C02-5B05-4022-92F5-39C406B144F9}"/>
              </a:ext>
            </a:extLst>
          </p:cNvPr>
          <p:cNvPicPr/>
          <p:nvPr/>
        </p:nvPicPr>
        <p:blipFill rotWithShape="1">
          <a:blip r:embed="rId9"/>
          <a:srcRect/>
          <a:stretch/>
        </p:blipFill>
        <p:spPr>
          <a:xfrm>
            <a:off x="2487616" y="3137425"/>
            <a:ext cx="939800" cy="1179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5" name="Picture 74">
            <a:extLst>
              <a:ext uri="{FF2B5EF4-FFF2-40B4-BE49-F238E27FC236}">
                <a16:creationId xmlns:a16="http://schemas.microsoft.com/office/drawing/2014/main" id="{883F2899-A940-4433-A35B-0883B7DA41C3}"/>
              </a:ext>
            </a:extLst>
          </p:cNvPr>
          <p:cNvPicPr/>
          <p:nvPr/>
        </p:nvPicPr>
        <p:blipFill rotWithShape="1">
          <a:blip r:embed="rId10"/>
          <a:srcRect/>
          <a:stretch/>
        </p:blipFill>
        <p:spPr>
          <a:xfrm>
            <a:off x="1303451" y="4718658"/>
            <a:ext cx="956310" cy="1162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a:extLst>
              <a:ext uri="{FF2B5EF4-FFF2-40B4-BE49-F238E27FC236}">
                <a16:creationId xmlns:a16="http://schemas.microsoft.com/office/drawing/2014/main" id="{F8D2B0D5-095B-47A1-A51A-70272FC50F14}"/>
              </a:ext>
            </a:extLst>
          </p:cNvPr>
          <p:cNvPicPr>
            <a:picLocks noChangeAspect="1"/>
          </p:cNvPicPr>
          <p:nvPr/>
        </p:nvPicPr>
        <p:blipFill rotWithShape="1">
          <a:blip r:embed="rId11"/>
          <a:srcRect/>
          <a:stretch/>
        </p:blipFill>
        <p:spPr>
          <a:xfrm>
            <a:off x="9136015" y="861868"/>
            <a:ext cx="2790941" cy="2541294"/>
          </a:xfrm>
          <a:prstGeom prst="rect">
            <a:avLst/>
          </a:prstGeom>
        </p:spPr>
      </p:pic>
      <p:pic>
        <p:nvPicPr>
          <p:cNvPr id="30" name="Picture 29">
            <a:extLst>
              <a:ext uri="{FF2B5EF4-FFF2-40B4-BE49-F238E27FC236}">
                <a16:creationId xmlns:a16="http://schemas.microsoft.com/office/drawing/2014/main" id="{68CE5F8D-5BDC-4871-9A37-75F2B25C6A01}"/>
              </a:ext>
            </a:extLst>
          </p:cNvPr>
          <p:cNvPicPr/>
          <p:nvPr/>
        </p:nvPicPr>
        <p:blipFill rotWithShape="1">
          <a:blip r:embed="rId12">
            <a:extLst>
              <a:ext uri="{BEBA8EAE-BF5A-486C-A8C5-ECC9F3942E4B}">
                <a14:imgProps xmlns:a14="http://schemas.microsoft.com/office/drawing/2010/main">
                  <a14:imgLayer r:embed="rId13">
                    <a14:imgEffect>
                      <a14:brightnessContrast contrast="20000"/>
                    </a14:imgEffect>
                  </a14:imgLayer>
                </a14:imgProps>
              </a:ext>
            </a:extLst>
          </a:blip>
          <a:srcRect/>
          <a:stretch/>
        </p:blipFill>
        <p:spPr bwMode="auto">
          <a:xfrm>
            <a:off x="5201803" y="2811439"/>
            <a:ext cx="1378586" cy="24586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AFB99D10-0A21-4F41-9075-5CA4100BE74D}"/>
              </a:ext>
            </a:extLst>
          </p:cNvPr>
          <p:cNvSpPr txBox="1"/>
          <p:nvPr/>
        </p:nvSpPr>
        <p:spPr>
          <a:xfrm>
            <a:off x="5287031" y="2267980"/>
            <a:ext cx="812665" cy="400110"/>
          </a:xfrm>
          <a:prstGeom prst="rect">
            <a:avLst/>
          </a:prstGeom>
          <a:solidFill>
            <a:schemeClr val="accent5">
              <a:lumMod val="60000"/>
              <a:lumOff val="40000"/>
            </a:schemeClr>
          </a:solidFill>
        </p:spPr>
        <p:txBody>
          <a:bodyPr wrap="square" rtlCol="0">
            <a:spAutoFit/>
          </a:bodyPr>
          <a:lstStyle/>
          <a:p>
            <a:r>
              <a:rPr lang="en-US" sz="2000" b="1" dirty="0"/>
              <a:t>Cathy</a:t>
            </a:r>
          </a:p>
        </p:txBody>
      </p:sp>
      <p:sp>
        <p:nvSpPr>
          <p:cNvPr id="29" name="Arrow: Curved Right 28">
            <a:extLst>
              <a:ext uri="{FF2B5EF4-FFF2-40B4-BE49-F238E27FC236}">
                <a16:creationId xmlns:a16="http://schemas.microsoft.com/office/drawing/2014/main" id="{E1106544-7DAE-4D28-980F-7F4C4BDB6C4C}"/>
              </a:ext>
            </a:extLst>
          </p:cNvPr>
          <p:cNvSpPr/>
          <p:nvPr/>
        </p:nvSpPr>
        <p:spPr>
          <a:xfrm rot="10800000">
            <a:off x="6076075" y="1907903"/>
            <a:ext cx="2088516" cy="1690257"/>
          </a:xfrm>
          <a:prstGeom prst="curvedRightArrow">
            <a:avLst>
              <a:gd name="adj1" fmla="val 15041"/>
              <a:gd name="adj2" fmla="val 50000"/>
              <a:gd name="adj3" fmla="val 25000"/>
            </a:avLst>
          </a:prstGeom>
          <a:solidFill>
            <a:schemeClr val="tx1">
              <a:lumMod val="65000"/>
              <a:lumOff val="35000"/>
            </a:schemeClr>
          </a:solidFill>
          <a:ln w="28575">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72F6055F-3977-4A56-AF36-A9572D29B7B8}"/>
              </a:ext>
            </a:extLst>
          </p:cNvPr>
          <p:cNvSpPr txBox="1"/>
          <p:nvPr/>
        </p:nvSpPr>
        <p:spPr>
          <a:xfrm>
            <a:off x="1320901" y="5909705"/>
            <a:ext cx="956310" cy="523220"/>
          </a:xfrm>
          <a:prstGeom prst="rect">
            <a:avLst/>
          </a:prstGeom>
          <a:noFill/>
        </p:spPr>
        <p:txBody>
          <a:bodyPr wrap="square" rtlCol="0">
            <a:spAutoFit/>
          </a:bodyPr>
          <a:lstStyle/>
          <a:p>
            <a:r>
              <a:rPr lang="en-US" sz="2800" b="1" dirty="0"/>
              <a:t>$100</a:t>
            </a:r>
          </a:p>
        </p:txBody>
      </p:sp>
      <p:sp>
        <p:nvSpPr>
          <p:cNvPr id="6" name="TextBox 5">
            <a:extLst>
              <a:ext uri="{FF2B5EF4-FFF2-40B4-BE49-F238E27FC236}">
                <a16:creationId xmlns:a16="http://schemas.microsoft.com/office/drawing/2014/main" id="{D696B8A4-2BF7-4538-946D-1164111D72ED}"/>
              </a:ext>
            </a:extLst>
          </p:cNvPr>
          <p:cNvSpPr txBox="1"/>
          <p:nvPr/>
        </p:nvSpPr>
        <p:spPr>
          <a:xfrm>
            <a:off x="4139759" y="5960425"/>
            <a:ext cx="956310" cy="523220"/>
          </a:xfrm>
          <a:prstGeom prst="rect">
            <a:avLst/>
          </a:prstGeom>
          <a:noFill/>
        </p:spPr>
        <p:txBody>
          <a:bodyPr wrap="square" rtlCol="0">
            <a:spAutoFit/>
          </a:bodyPr>
          <a:lstStyle/>
          <a:p>
            <a:r>
              <a:rPr lang="en-US" sz="2800" b="1" dirty="0"/>
              <a:t>$100</a:t>
            </a:r>
          </a:p>
        </p:txBody>
      </p:sp>
      <p:sp>
        <p:nvSpPr>
          <p:cNvPr id="7" name="TextBox 6">
            <a:extLst>
              <a:ext uri="{FF2B5EF4-FFF2-40B4-BE49-F238E27FC236}">
                <a16:creationId xmlns:a16="http://schemas.microsoft.com/office/drawing/2014/main" id="{8130AE86-A994-4F4A-8647-E567132EF5A5}"/>
              </a:ext>
            </a:extLst>
          </p:cNvPr>
          <p:cNvSpPr txBox="1"/>
          <p:nvPr/>
        </p:nvSpPr>
        <p:spPr>
          <a:xfrm>
            <a:off x="6471202" y="5970293"/>
            <a:ext cx="943649" cy="523220"/>
          </a:xfrm>
          <a:prstGeom prst="rect">
            <a:avLst/>
          </a:prstGeom>
          <a:noFill/>
        </p:spPr>
        <p:txBody>
          <a:bodyPr wrap="square" rtlCol="0">
            <a:spAutoFit/>
          </a:bodyPr>
          <a:lstStyle/>
          <a:p>
            <a:r>
              <a:rPr lang="en-US" sz="2800" b="1" dirty="0"/>
              <a:t>$100</a:t>
            </a:r>
          </a:p>
        </p:txBody>
      </p:sp>
      <p:sp>
        <p:nvSpPr>
          <p:cNvPr id="8" name="TextBox 7">
            <a:extLst>
              <a:ext uri="{FF2B5EF4-FFF2-40B4-BE49-F238E27FC236}">
                <a16:creationId xmlns:a16="http://schemas.microsoft.com/office/drawing/2014/main" id="{CE60E3EE-8D8A-49FC-8537-B72291FBA973}"/>
              </a:ext>
            </a:extLst>
          </p:cNvPr>
          <p:cNvSpPr txBox="1"/>
          <p:nvPr/>
        </p:nvSpPr>
        <p:spPr>
          <a:xfrm>
            <a:off x="9438684" y="5903014"/>
            <a:ext cx="1065329" cy="523220"/>
          </a:xfrm>
          <a:prstGeom prst="rect">
            <a:avLst/>
          </a:prstGeom>
          <a:noFill/>
        </p:spPr>
        <p:txBody>
          <a:bodyPr wrap="square" rtlCol="0">
            <a:spAutoFit/>
          </a:bodyPr>
          <a:lstStyle/>
          <a:p>
            <a:r>
              <a:rPr lang="en-US" sz="2800" b="1" dirty="0"/>
              <a:t>$100</a:t>
            </a:r>
          </a:p>
        </p:txBody>
      </p:sp>
      <p:sp>
        <p:nvSpPr>
          <p:cNvPr id="14" name="TextBox 13">
            <a:extLst>
              <a:ext uri="{FF2B5EF4-FFF2-40B4-BE49-F238E27FC236}">
                <a16:creationId xmlns:a16="http://schemas.microsoft.com/office/drawing/2014/main" id="{879CE0DD-EA60-4580-96F8-D6DA85440303}"/>
              </a:ext>
            </a:extLst>
          </p:cNvPr>
          <p:cNvSpPr txBox="1"/>
          <p:nvPr/>
        </p:nvSpPr>
        <p:spPr>
          <a:xfrm>
            <a:off x="724027" y="85235"/>
            <a:ext cx="4072694" cy="584775"/>
          </a:xfrm>
          <a:prstGeom prst="rect">
            <a:avLst/>
          </a:prstGeom>
          <a:noFill/>
        </p:spPr>
        <p:txBody>
          <a:bodyPr wrap="square" rtlCol="0">
            <a:spAutoFit/>
          </a:bodyPr>
          <a:lstStyle/>
          <a:p>
            <a:r>
              <a:rPr lang="en-US" sz="3200" b="1" dirty="0"/>
              <a:t>1</a:t>
            </a:r>
            <a:r>
              <a:rPr lang="en-US" sz="3200" b="1" baseline="30000" dirty="0"/>
              <a:t>st</a:t>
            </a:r>
            <a:r>
              <a:rPr lang="en-US" sz="3200" b="1" dirty="0"/>
              <a:t> $100 Smart Matrix</a:t>
            </a:r>
          </a:p>
        </p:txBody>
      </p:sp>
      <p:sp>
        <p:nvSpPr>
          <p:cNvPr id="15" name="Rectangle 14">
            <a:extLst>
              <a:ext uri="{FF2B5EF4-FFF2-40B4-BE49-F238E27FC236}">
                <a16:creationId xmlns:a16="http://schemas.microsoft.com/office/drawing/2014/main" id="{A9BB23B6-BD4D-4E27-81ED-B4D65D527A61}"/>
              </a:ext>
            </a:extLst>
          </p:cNvPr>
          <p:cNvSpPr/>
          <p:nvPr/>
        </p:nvSpPr>
        <p:spPr>
          <a:xfrm>
            <a:off x="2252721" y="5299683"/>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27" name="Rectangle 26">
            <a:extLst>
              <a:ext uri="{FF2B5EF4-FFF2-40B4-BE49-F238E27FC236}">
                <a16:creationId xmlns:a16="http://schemas.microsoft.com/office/drawing/2014/main" id="{4CE2A1E2-D4FC-42C7-8907-482FBB9AAC10}"/>
              </a:ext>
            </a:extLst>
          </p:cNvPr>
          <p:cNvSpPr/>
          <p:nvPr/>
        </p:nvSpPr>
        <p:spPr>
          <a:xfrm>
            <a:off x="4796721" y="5289614"/>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31" name="Rectangle 30">
            <a:extLst>
              <a:ext uri="{FF2B5EF4-FFF2-40B4-BE49-F238E27FC236}">
                <a16:creationId xmlns:a16="http://schemas.microsoft.com/office/drawing/2014/main" id="{D42E06F7-D2F9-4E35-B4DC-F48E938EDAAE}"/>
              </a:ext>
            </a:extLst>
          </p:cNvPr>
          <p:cNvSpPr/>
          <p:nvPr/>
        </p:nvSpPr>
        <p:spPr>
          <a:xfrm>
            <a:off x="7532378" y="5289614"/>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34" name="Rectangle 33">
            <a:extLst>
              <a:ext uri="{FF2B5EF4-FFF2-40B4-BE49-F238E27FC236}">
                <a16:creationId xmlns:a16="http://schemas.microsoft.com/office/drawing/2014/main" id="{C61BB0FD-D098-4FBC-AF2B-842526A94483}"/>
              </a:ext>
            </a:extLst>
          </p:cNvPr>
          <p:cNvSpPr/>
          <p:nvPr/>
        </p:nvSpPr>
        <p:spPr>
          <a:xfrm>
            <a:off x="4350679" y="6374055"/>
            <a:ext cx="2650085" cy="461665"/>
          </a:xfrm>
          <a:prstGeom prst="rect">
            <a:avLst/>
          </a:prstGeom>
          <a:noFill/>
        </p:spPr>
        <p:txBody>
          <a:bodyPr wrap="none" lIns="91440" tIns="45720" rIns="91440" bIns="45720">
            <a:spAutoFit/>
          </a:bodyPr>
          <a:lstStyle/>
          <a:p>
            <a:pPr algn="ct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Total Earnings $300</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5" name="Picture 34" descr="A picture containing graphical user interface&#10;&#10;Description automatically generated">
            <a:extLst>
              <a:ext uri="{FF2B5EF4-FFF2-40B4-BE49-F238E27FC236}">
                <a16:creationId xmlns:a16="http://schemas.microsoft.com/office/drawing/2014/main" id="{0AE42686-2E67-443A-B1B7-E40B4C27F51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6305" y="1414394"/>
            <a:ext cx="1547011" cy="1449895"/>
          </a:xfrm>
          <a:prstGeom prst="rect">
            <a:avLst/>
          </a:prstGeom>
        </p:spPr>
      </p:pic>
      <p:sp>
        <p:nvSpPr>
          <p:cNvPr id="36" name="TextBox 35">
            <a:extLst>
              <a:ext uri="{FF2B5EF4-FFF2-40B4-BE49-F238E27FC236}">
                <a16:creationId xmlns:a16="http://schemas.microsoft.com/office/drawing/2014/main" id="{7E530104-24A3-4984-91C5-570D70D83D83}"/>
              </a:ext>
            </a:extLst>
          </p:cNvPr>
          <p:cNvSpPr txBox="1"/>
          <p:nvPr/>
        </p:nvSpPr>
        <p:spPr>
          <a:xfrm>
            <a:off x="7986" y="638886"/>
            <a:ext cx="6096000" cy="707886"/>
          </a:xfrm>
          <a:prstGeom prst="rect">
            <a:avLst/>
          </a:prstGeom>
          <a:noFill/>
        </p:spPr>
        <p:txBody>
          <a:bodyPr wrap="square">
            <a:spAutoFit/>
          </a:bodyPr>
          <a:lstStyle/>
          <a:p>
            <a:r>
              <a:rPr lang="fr-FR" b="1" dirty="0">
                <a:solidFill>
                  <a:srgbClr val="C00000"/>
                </a:solidFill>
                <a:latin typeface="Engravers MT" panose="02090707080505020304" pitchFamily="18" charset="0"/>
                <a:ea typeface="Calibri" panose="020F0502020204030204" pitchFamily="34" charset="0"/>
                <a:cs typeface="Times New Roman" panose="02020603050405020304" pitchFamily="18" charset="0"/>
              </a:rPr>
              <a:t>$100</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 </a:t>
            </a:r>
            <a:r>
              <a:rPr lang="fr-FR" b="1" u="sng" dirty="0">
                <a:highlight>
                  <a:srgbClr val="FFFF00"/>
                </a:highlight>
                <a:latin typeface="Engravers MT" panose="02090707080505020304" pitchFamily="18" charset="0"/>
                <a:ea typeface="Calibri" panose="020F0502020204030204" pitchFamily="34" charset="0"/>
                <a:cs typeface="Times New Roman" panose="02020603050405020304" pitchFamily="18" charset="0"/>
              </a:rPr>
              <a:t>Plus</a:t>
            </a:r>
            <a:r>
              <a:rPr lang="fr-FR" sz="1800" b="1" u="sng" dirty="0">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 a one time admin </a:t>
            </a:r>
            <a:r>
              <a:rPr lang="fr-FR" sz="1800" b="1" u="sng" dirty="0" err="1">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fee</a:t>
            </a:r>
            <a:r>
              <a:rPr lang="fr-FR" sz="1800" b="1" u="sng" dirty="0">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 </a:t>
            </a:r>
            <a:r>
              <a:rPr lang="fr-FR" sz="1800" b="1" dirty="0">
                <a:effectLst/>
                <a:latin typeface="Engravers MT" panose="02090707080505020304" pitchFamily="18" charset="0"/>
                <a:ea typeface="Calibri" panose="020F0502020204030204" pitchFamily="34" charset="0"/>
                <a:cs typeface="Times New Roman" panose="02020603050405020304" pitchFamily="18" charset="0"/>
              </a:rPr>
              <a:t>of </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$40 </a:t>
            </a:r>
            <a:r>
              <a:rPr lang="fr-FR" sz="1800" b="1" dirty="0">
                <a:effectLst/>
                <a:latin typeface="Engravers MT" panose="02090707080505020304" pitchFamily="18" charset="0"/>
                <a:ea typeface="Calibri" panose="020F0502020204030204" pitchFamily="34" charset="0"/>
                <a:cs typeface="Times New Roman" panose="02020603050405020304" pitchFamily="18" charset="0"/>
              </a:rPr>
              <a:t>Total of </a:t>
            </a:r>
            <a:r>
              <a:rPr lang="fr-FR" sz="18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$140</a:t>
            </a:r>
            <a:endParaRPr lang="en-US" dirty="0"/>
          </a:p>
        </p:txBody>
      </p:sp>
      <p:cxnSp>
        <p:nvCxnSpPr>
          <p:cNvPr id="37" name="Straight Connector 36">
            <a:extLst>
              <a:ext uri="{FF2B5EF4-FFF2-40B4-BE49-F238E27FC236}">
                <a16:creationId xmlns:a16="http://schemas.microsoft.com/office/drawing/2014/main" id="{16D03E99-8B6F-B042-5D7D-DF65FCDE8276}"/>
              </a:ext>
            </a:extLst>
          </p:cNvPr>
          <p:cNvCxnSpPr>
            <a:cxnSpLocks/>
          </p:cNvCxnSpPr>
          <p:nvPr/>
        </p:nvCxnSpPr>
        <p:spPr>
          <a:xfrm flipV="1">
            <a:off x="9432741" y="6006465"/>
            <a:ext cx="744929" cy="323024"/>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69259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25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75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250"/>
                                  </p:stCondLst>
                                  <p:childTnLst>
                                    <p:set>
                                      <p:cBhvr>
                                        <p:cTn id="16" dur="1" fill="hold">
                                          <p:stCondLst>
                                            <p:cond delay="0"/>
                                          </p:stCondLst>
                                        </p:cTn>
                                        <p:tgtEl>
                                          <p:spTgt spid="75"/>
                                        </p:tgtEl>
                                        <p:attrNameLst>
                                          <p:attrName>style.visibility</p:attrName>
                                        </p:attrNameLst>
                                      </p:cBhvr>
                                      <p:to>
                                        <p:strVal val="visible"/>
                                      </p:to>
                                    </p:set>
                                    <p:animEffect transition="in" filter="barn(inVertical)">
                                      <p:cBhvr>
                                        <p:cTn id="17" dur="75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7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25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7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25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25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75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25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75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250"/>
                                  </p:stCondLst>
                                  <p:childTnLst>
                                    <p:set>
                                      <p:cBhvr>
                                        <p:cTn id="53" dur="1" fill="hold">
                                          <p:stCondLst>
                                            <p:cond delay="0"/>
                                          </p:stCondLst>
                                        </p:cTn>
                                        <p:tgtEl>
                                          <p:spTgt spid="30"/>
                                        </p:tgtEl>
                                        <p:attrNameLst>
                                          <p:attrName>style.visibility</p:attrName>
                                        </p:attrNameLst>
                                      </p:cBhvr>
                                      <p:to>
                                        <p:strVal val="visible"/>
                                      </p:to>
                                    </p:set>
                                    <p:animEffect transition="in" filter="barn(inVertical)">
                                      <p:cBhvr>
                                        <p:cTn id="54" dur="75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25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44" descr="Antique cash register keys">
            <a:extLst>
              <a:ext uri="{FF2B5EF4-FFF2-40B4-BE49-F238E27FC236}">
                <a16:creationId xmlns:a16="http://schemas.microsoft.com/office/drawing/2014/main" id="{9AAAC39C-126F-492D-875E-A8EB6663F342}"/>
              </a:ext>
            </a:extLst>
          </p:cNvPr>
          <p:cNvPicPr>
            <a:picLocks noChangeAspect="1"/>
          </p:cNvPicPr>
          <p:nvPr/>
        </p:nvPicPr>
        <p:blipFill rotWithShape="1">
          <a:blip r:embed="rId2"/>
          <a:srcRect t="13821" b="1593"/>
          <a:stretch/>
        </p:blipFill>
        <p:spPr>
          <a:xfrm>
            <a:off x="20" y="10"/>
            <a:ext cx="12191980" cy="6857990"/>
          </a:xfrm>
          <a:prstGeom prst="rect">
            <a:avLst/>
          </a:prstGeom>
        </p:spPr>
      </p:pic>
      <p:sp>
        <p:nvSpPr>
          <p:cNvPr id="49" name="Rectangle 4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2">
            <a:extLst>
              <a:ext uri="{FF2B5EF4-FFF2-40B4-BE49-F238E27FC236}">
                <a16:creationId xmlns:a16="http://schemas.microsoft.com/office/drawing/2014/main" id="{8D5E8703-5441-468B-BCD2-FD7941144330}"/>
              </a:ext>
            </a:extLst>
          </p:cNvPr>
          <p:cNvSpPr>
            <a:spLocks noGrp="1"/>
          </p:cNvSpPr>
          <p:nvPr>
            <p:ph idx="1"/>
          </p:nvPr>
        </p:nvSpPr>
        <p:spPr>
          <a:xfrm>
            <a:off x="336884" y="1383042"/>
            <a:ext cx="4232911" cy="3773010"/>
          </a:xfrm>
        </p:spPr>
        <p:txBody>
          <a:bodyPr>
            <a:normAutofit/>
          </a:bodyPr>
          <a:lstStyle/>
          <a:p>
            <a:r>
              <a:rPr lang="en-US" sz="3600" b="1" dirty="0">
                <a:ln w="13462">
                  <a:solidFill>
                    <a:schemeClr val="bg1"/>
                  </a:solidFill>
                  <a:prstDash val="solid"/>
                </a:ln>
                <a:effectLst>
                  <a:outerShdw dist="38100" dir="2700000" algn="bl" rotWithShape="0">
                    <a:schemeClr val="accent5"/>
                  </a:outerShdw>
                </a:effectLst>
              </a:rPr>
              <a:t>When Cathy takes the $300 earnings from the $100 Matrix to upgrade to the $250 Matrix she would have a total of $0 left over.</a:t>
            </a:r>
            <a:endParaRPr lang="en-US" sz="3600" b="1" cap="none" spc="0" dirty="0">
              <a:ln w="13462">
                <a:solidFill>
                  <a:schemeClr val="bg1"/>
                </a:solidFill>
                <a:prstDash val="solid"/>
              </a:ln>
              <a:effectLst>
                <a:outerShdw dist="38100" dir="2700000" algn="bl" rotWithShape="0">
                  <a:schemeClr val="accent5"/>
                </a:outerShdw>
              </a:effectLst>
            </a:endParaRPr>
          </a:p>
        </p:txBody>
      </p:sp>
      <p:sp>
        <p:nvSpPr>
          <p:cNvPr id="2" name="Arrow: Down 1">
            <a:extLst>
              <a:ext uri="{FF2B5EF4-FFF2-40B4-BE49-F238E27FC236}">
                <a16:creationId xmlns:a16="http://schemas.microsoft.com/office/drawing/2014/main" id="{7A11362D-5DEF-45EF-8368-5A2775560113}"/>
              </a:ext>
            </a:extLst>
          </p:cNvPr>
          <p:cNvSpPr/>
          <p:nvPr/>
        </p:nvSpPr>
        <p:spPr>
          <a:xfrm>
            <a:off x="6824869" y="5156052"/>
            <a:ext cx="755373" cy="14302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9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4000">
        <p15:prstTrans prst="curtains"/>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13" name="Connector: Elbow 12">
            <a:extLst>
              <a:ext uri="{FF2B5EF4-FFF2-40B4-BE49-F238E27FC236}">
                <a16:creationId xmlns:a16="http://schemas.microsoft.com/office/drawing/2014/main" id="{48E32907-7B09-4A1F-ACB3-F4B969113F37}"/>
              </a:ext>
            </a:extLst>
          </p:cNvPr>
          <p:cNvCxnSpPr>
            <a:cxnSpLocks/>
          </p:cNvCxnSpPr>
          <p:nvPr/>
        </p:nvCxnSpPr>
        <p:spPr>
          <a:xfrm rot="10800000" flipV="1">
            <a:off x="2949644" y="2590800"/>
            <a:ext cx="2481339" cy="544790"/>
          </a:xfrm>
          <a:prstGeom prst="bentConnector3">
            <a:avLst>
              <a:gd name="adj1" fmla="val 99135"/>
            </a:avLst>
          </a:prstGeom>
        </p:spPr>
        <p:style>
          <a:lnRef idx="3">
            <a:schemeClr val="accent3"/>
          </a:lnRef>
          <a:fillRef idx="0">
            <a:schemeClr val="accent3"/>
          </a:fillRef>
          <a:effectRef idx="2">
            <a:schemeClr val="accent3"/>
          </a:effectRef>
          <a:fontRef idx="minor">
            <a:schemeClr val="tx1"/>
          </a:fontRef>
        </p:style>
      </p:cxnSp>
      <p:cxnSp>
        <p:nvCxnSpPr>
          <p:cNvPr id="28" name="Connector: Elbow 27">
            <a:extLst>
              <a:ext uri="{FF2B5EF4-FFF2-40B4-BE49-F238E27FC236}">
                <a16:creationId xmlns:a16="http://schemas.microsoft.com/office/drawing/2014/main" id="{8FBA55D0-05F4-46B8-8948-84F32FCC997C}"/>
              </a:ext>
            </a:extLst>
          </p:cNvPr>
          <p:cNvCxnSpPr>
            <a:cxnSpLocks/>
          </p:cNvCxnSpPr>
          <p:nvPr/>
        </p:nvCxnSpPr>
        <p:spPr>
          <a:xfrm rot="16200000" flipV="1">
            <a:off x="6647297" y="1361388"/>
            <a:ext cx="449922" cy="2908745"/>
          </a:xfrm>
          <a:prstGeom prst="bentConnector2">
            <a:avLst/>
          </a:prstGeom>
        </p:spPr>
        <p:style>
          <a:lnRef idx="3">
            <a:schemeClr val="accent3"/>
          </a:lnRef>
          <a:fillRef idx="0">
            <a:schemeClr val="accent3"/>
          </a:fillRef>
          <a:effectRef idx="2">
            <a:schemeClr val="accent3"/>
          </a:effectRef>
          <a:fontRef idx="minor">
            <a:schemeClr val="tx1"/>
          </a:fontRef>
        </p:style>
      </p:cxnSp>
      <p:cxnSp>
        <p:nvCxnSpPr>
          <p:cNvPr id="33" name="Connector: Elbow 32">
            <a:extLst>
              <a:ext uri="{FF2B5EF4-FFF2-40B4-BE49-F238E27FC236}">
                <a16:creationId xmlns:a16="http://schemas.microsoft.com/office/drawing/2014/main" id="{DE6E2117-8264-4257-B960-4C2C737A4632}"/>
              </a:ext>
            </a:extLst>
          </p:cNvPr>
          <p:cNvCxnSpPr>
            <a:cxnSpLocks/>
          </p:cNvCxnSpPr>
          <p:nvPr/>
        </p:nvCxnSpPr>
        <p:spPr>
          <a:xfrm rot="10800000" flipV="1">
            <a:off x="1711840" y="4323375"/>
            <a:ext cx="1144495" cy="395283"/>
          </a:xfrm>
          <a:prstGeom prst="bentConnector3">
            <a:avLst>
              <a:gd name="adj1" fmla="val 99459"/>
            </a:avLst>
          </a:prstGeom>
        </p:spPr>
        <p:style>
          <a:lnRef idx="3">
            <a:schemeClr val="accent3"/>
          </a:lnRef>
          <a:fillRef idx="0">
            <a:schemeClr val="accent3"/>
          </a:fillRef>
          <a:effectRef idx="2">
            <a:schemeClr val="accent3"/>
          </a:effectRef>
          <a:fontRef idx="minor">
            <a:schemeClr val="tx1"/>
          </a:fontRef>
        </p:style>
      </p:cxnSp>
      <p:cxnSp>
        <p:nvCxnSpPr>
          <p:cNvPr id="39" name="Connector: Elbow 38">
            <a:extLst>
              <a:ext uri="{FF2B5EF4-FFF2-40B4-BE49-F238E27FC236}">
                <a16:creationId xmlns:a16="http://schemas.microsoft.com/office/drawing/2014/main" id="{8938261A-C03C-4A41-B6AE-8305DFFB1FCA}"/>
              </a:ext>
            </a:extLst>
          </p:cNvPr>
          <p:cNvCxnSpPr>
            <a:cxnSpLocks/>
          </p:cNvCxnSpPr>
          <p:nvPr/>
        </p:nvCxnSpPr>
        <p:spPr>
          <a:xfrm rot="10800000" flipV="1">
            <a:off x="6791539" y="4316878"/>
            <a:ext cx="1435247" cy="522690"/>
          </a:xfrm>
          <a:prstGeom prst="bentConnector3">
            <a:avLst>
              <a:gd name="adj1" fmla="val 97530"/>
            </a:avLst>
          </a:prstGeom>
        </p:spPr>
        <p:style>
          <a:lnRef idx="3">
            <a:schemeClr val="accent3"/>
          </a:lnRef>
          <a:fillRef idx="0">
            <a:schemeClr val="accent3"/>
          </a:fillRef>
          <a:effectRef idx="2">
            <a:schemeClr val="accent3"/>
          </a:effectRef>
          <a:fontRef idx="minor">
            <a:schemeClr val="tx1"/>
          </a:fontRef>
        </p:style>
      </p:cxnSp>
      <p:cxnSp>
        <p:nvCxnSpPr>
          <p:cNvPr id="40" name="Connector: Elbow 39">
            <a:extLst>
              <a:ext uri="{FF2B5EF4-FFF2-40B4-BE49-F238E27FC236}">
                <a16:creationId xmlns:a16="http://schemas.microsoft.com/office/drawing/2014/main" id="{8B9CF82D-0EF4-494E-8F76-5854C74E9234}"/>
              </a:ext>
            </a:extLst>
          </p:cNvPr>
          <p:cNvCxnSpPr>
            <a:cxnSpLocks/>
          </p:cNvCxnSpPr>
          <p:nvPr/>
        </p:nvCxnSpPr>
        <p:spPr>
          <a:xfrm rot="10800000">
            <a:off x="2827137" y="4324488"/>
            <a:ext cx="1677866" cy="467281"/>
          </a:xfrm>
          <a:prstGeom prst="bentConnector3">
            <a:avLst>
              <a:gd name="adj1" fmla="val -1038"/>
            </a:avLst>
          </a:prstGeom>
        </p:spPr>
        <p:style>
          <a:lnRef idx="3">
            <a:schemeClr val="accent3"/>
          </a:lnRef>
          <a:fillRef idx="0">
            <a:schemeClr val="accent3"/>
          </a:fillRef>
          <a:effectRef idx="2">
            <a:schemeClr val="accent3"/>
          </a:effectRef>
          <a:fontRef idx="minor">
            <a:schemeClr val="tx1"/>
          </a:fontRef>
        </p:style>
      </p:cxnSp>
      <p:cxnSp>
        <p:nvCxnSpPr>
          <p:cNvPr id="46" name="Connector: Elbow 45">
            <a:extLst>
              <a:ext uri="{FF2B5EF4-FFF2-40B4-BE49-F238E27FC236}">
                <a16:creationId xmlns:a16="http://schemas.microsoft.com/office/drawing/2014/main" id="{54E948B8-200A-4FFA-92D3-FB2F92B7D33D}"/>
              </a:ext>
            </a:extLst>
          </p:cNvPr>
          <p:cNvCxnSpPr>
            <a:cxnSpLocks/>
          </p:cNvCxnSpPr>
          <p:nvPr/>
        </p:nvCxnSpPr>
        <p:spPr>
          <a:xfrm rot="10800000">
            <a:off x="8244261" y="4316880"/>
            <a:ext cx="1649134" cy="474887"/>
          </a:xfrm>
          <a:prstGeom prst="bentConnector3">
            <a:avLst>
              <a:gd name="adj1" fmla="val 1594"/>
            </a:avLst>
          </a:prstGeom>
        </p:spPr>
        <p:style>
          <a:lnRef idx="3">
            <a:schemeClr val="accent3"/>
          </a:lnRef>
          <a:fillRef idx="0">
            <a:schemeClr val="accent3"/>
          </a:fillRef>
          <a:effectRef idx="2">
            <a:schemeClr val="accent3"/>
          </a:effectRef>
          <a:fontRef idx="minor">
            <a:schemeClr val="tx1"/>
          </a:fontRef>
        </p:style>
      </p:cxnSp>
      <p:pic>
        <p:nvPicPr>
          <p:cNvPr id="92" name="Picture 91">
            <a:extLst>
              <a:ext uri="{FF2B5EF4-FFF2-40B4-BE49-F238E27FC236}">
                <a16:creationId xmlns:a16="http://schemas.microsoft.com/office/drawing/2014/main" id="{AD300B61-E6B6-4880-BE83-031E7DA03472}"/>
              </a:ext>
            </a:extLst>
          </p:cNvPr>
          <p:cNvPicPr>
            <a:picLocks noChangeAspect="1"/>
          </p:cNvPicPr>
          <p:nvPr/>
        </p:nvPicPr>
        <p:blipFill rotWithShape="1">
          <a:blip r:embed="rId2"/>
          <a:srcRect/>
          <a:stretch/>
        </p:blipFill>
        <p:spPr>
          <a:xfrm>
            <a:off x="8528648" y="6329489"/>
            <a:ext cx="2561323" cy="308311"/>
          </a:xfrm>
          <a:prstGeom prst="rect">
            <a:avLst/>
          </a:prstGeom>
        </p:spPr>
      </p:pic>
      <p:sp>
        <p:nvSpPr>
          <p:cNvPr id="32" name="Arrow: Curved Right 31">
            <a:extLst>
              <a:ext uri="{FF2B5EF4-FFF2-40B4-BE49-F238E27FC236}">
                <a16:creationId xmlns:a16="http://schemas.microsoft.com/office/drawing/2014/main" id="{93632E80-DA1F-4F3A-BACE-6E34E2AF9376}"/>
              </a:ext>
            </a:extLst>
          </p:cNvPr>
          <p:cNvSpPr/>
          <p:nvPr/>
        </p:nvSpPr>
        <p:spPr>
          <a:xfrm>
            <a:off x="3495029" y="2114156"/>
            <a:ext cx="2019948" cy="1690257"/>
          </a:xfrm>
          <a:prstGeom prst="curvedRightArrow">
            <a:avLst>
              <a:gd name="adj1" fmla="val 15041"/>
              <a:gd name="adj2" fmla="val 50000"/>
              <a:gd name="adj3" fmla="val 25000"/>
            </a:avLst>
          </a:prstGeom>
          <a:solidFill>
            <a:schemeClr val="tx1"/>
          </a:solidFill>
          <a:ln w="3810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80F1B516-AAF0-46DF-95A5-2C75327AEBA2}"/>
              </a:ext>
            </a:extLst>
          </p:cNvPr>
          <p:cNvPicPr>
            <a:picLocks noChangeAspect="1"/>
          </p:cNvPicPr>
          <p:nvPr/>
        </p:nvPicPr>
        <p:blipFill rotWithShape="1">
          <a:blip r:embed="rId3"/>
          <a:srcRect/>
          <a:stretch/>
        </p:blipFill>
        <p:spPr>
          <a:xfrm>
            <a:off x="7856949" y="3156261"/>
            <a:ext cx="845873" cy="1167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5CD45B23-CEE7-4947-8504-A4FA9E92845A}"/>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a:stretch/>
        </p:blipFill>
        <p:spPr>
          <a:xfrm>
            <a:off x="4056138" y="4799003"/>
            <a:ext cx="1016240" cy="1162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FFD51A8C-E1DD-497D-9418-C3D4839B4A5F}"/>
              </a:ext>
            </a:extLst>
          </p:cNvPr>
          <p:cNvPicPr>
            <a:picLocks noChangeAspect="1"/>
          </p:cNvPicPr>
          <p:nvPr/>
        </p:nvPicPr>
        <p:blipFill rotWithShape="1">
          <a:blip r:embed="rId6"/>
          <a:srcRect/>
          <a:stretch/>
        </p:blipFill>
        <p:spPr>
          <a:xfrm>
            <a:off x="6372589" y="4843112"/>
            <a:ext cx="943649" cy="1146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BD1D423F-B27B-431F-A217-5747A1CC53E1}"/>
              </a:ext>
            </a:extLst>
          </p:cNvPr>
          <p:cNvPicPr>
            <a:picLocks noChangeAspect="1"/>
          </p:cNvPicPr>
          <p:nvPr/>
        </p:nvPicPr>
        <p:blipFill rotWithShape="1">
          <a:blip r:embed="rId7"/>
          <a:srcRect/>
          <a:stretch/>
        </p:blipFill>
        <p:spPr>
          <a:xfrm>
            <a:off x="9340843" y="4827940"/>
            <a:ext cx="936934" cy="1142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A person posing for the camera&#10;&#10;Description automatically generated">
            <a:extLst>
              <a:ext uri="{FF2B5EF4-FFF2-40B4-BE49-F238E27FC236}">
                <a16:creationId xmlns:a16="http://schemas.microsoft.com/office/drawing/2014/main" id="{7F078EAB-64B5-4FA3-B1D2-A87793321C6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251543" y="1173206"/>
            <a:ext cx="1121046" cy="1469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3" name="Picture 72">
            <a:extLst>
              <a:ext uri="{FF2B5EF4-FFF2-40B4-BE49-F238E27FC236}">
                <a16:creationId xmlns:a16="http://schemas.microsoft.com/office/drawing/2014/main" id="{C8CB5C02-5B05-4022-92F5-39C406B144F9}"/>
              </a:ext>
            </a:extLst>
          </p:cNvPr>
          <p:cNvPicPr/>
          <p:nvPr/>
        </p:nvPicPr>
        <p:blipFill rotWithShape="1">
          <a:blip r:embed="rId9"/>
          <a:srcRect/>
          <a:stretch/>
        </p:blipFill>
        <p:spPr>
          <a:xfrm>
            <a:off x="2487616" y="3137425"/>
            <a:ext cx="939800" cy="1179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5" name="Picture 74">
            <a:extLst>
              <a:ext uri="{FF2B5EF4-FFF2-40B4-BE49-F238E27FC236}">
                <a16:creationId xmlns:a16="http://schemas.microsoft.com/office/drawing/2014/main" id="{883F2899-A940-4433-A35B-0883B7DA41C3}"/>
              </a:ext>
            </a:extLst>
          </p:cNvPr>
          <p:cNvPicPr/>
          <p:nvPr/>
        </p:nvPicPr>
        <p:blipFill rotWithShape="1">
          <a:blip r:embed="rId10"/>
          <a:srcRect/>
          <a:stretch/>
        </p:blipFill>
        <p:spPr>
          <a:xfrm>
            <a:off x="1303451" y="4718658"/>
            <a:ext cx="956310" cy="1162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a:extLst>
              <a:ext uri="{FF2B5EF4-FFF2-40B4-BE49-F238E27FC236}">
                <a16:creationId xmlns:a16="http://schemas.microsoft.com/office/drawing/2014/main" id="{F8D2B0D5-095B-47A1-A51A-70272FC50F14}"/>
              </a:ext>
            </a:extLst>
          </p:cNvPr>
          <p:cNvPicPr>
            <a:picLocks noChangeAspect="1"/>
          </p:cNvPicPr>
          <p:nvPr/>
        </p:nvPicPr>
        <p:blipFill rotWithShape="1">
          <a:blip r:embed="rId11"/>
          <a:srcRect/>
          <a:stretch/>
        </p:blipFill>
        <p:spPr>
          <a:xfrm>
            <a:off x="9136015" y="861868"/>
            <a:ext cx="2790941" cy="2541294"/>
          </a:xfrm>
          <a:prstGeom prst="rect">
            <a:avLst/>
          </a:prstGeom>
        </p:spPr>
      </p:pic>
      <p:pic>
        <p:nvPicPr>
          <p:cNvPr id="30" name="Picture 29">
            <a:extLst>
              <a:ext uri="{FF2B5EF4-FFF2-40B4-BE49-F238E27FC236}">
                <a16:creationId xmlns:a16="http://schemas.microsoft.com/office/drawing/2014/main" id="{68CE5F8D-5BDC-4871-9A37-75F2B25C6A01}"/>
              </a:ext>
            </a:extLst>
          </p:cNvPr>
          <p:cNvPicPr/>
          <p:nvPr/>
        </p:nvPicPr>
        <p:blipFill rotWithShape="1">
          <a:blip r:embed="rId12">
            <a:extLst>
              <a:ext uri="{BEBA8EAE-BF5A-486C-A8C5-ECC9F3942E4B}">
                <a14:imgProps xmlns:a14="http://schemas.microsoft.com/office/drawing/2010/main">
                  <a14:imgLayer r:embed="rId13">
                    <a14:imgEffect>
                      <a14:brightnessContrast contrast="20000"/>
                    </a14:imgEffect>
                  </a14:imgLayer>
                </a14:imgProps>
              </a:ext>
            </a:extLst>
          </a:blip>
          <a:srcRect/>
          <a:stretch/>
        </p:blipFill>
        <p:spPr bwMode="auto">
          <a:xfrm>
            <a:off x="5201803" y="2811439"/>
            <a:ext cx="1378586" cy="24586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AFB99D10-0A21-4F41-9075-5CA4100BE74D}"/>
              </a:ext>
            </a:extLst>
          </p:cNvPr>
          <p:cNvSpPr txBox="1"/>
          <p:nvPr/>
        </p:nvSpPr>
        <p:spPr>
          <a:xfrm>
            <a:off x="5287031" y="2267980"/>
            <a:ext cx="812665" cy="400110"/>
          </a:xfrm>
          <a:prstGeom prst="rect">
            <a:avLst/>
          </a:prstGeom>
          <a:solidFill>
            <a:schemeClr val="accent5">
              <a:lumMod val="60000"/>
              <a:lumOff val="40000"/>
            </a:schemeClr>
          </a:solidFill>
        </p:spPr>
        <p:txBody>
          <a:bodyPr wrap="square" rtlCol="0">
            <a:spAutoFit/>
          </a:bodyPr>
          <a:lstStyle/>
          <a:p>
            <a:r>
              <a:rPr lang="en-US" sz="2000" b="1" dirty="0"/>
              <a:t>Cathy</a:t>
            </a:r>
          </a:p>
        </p:txBody>
      </p:sp>
      <p:sp>
        <p:nvSpPr>
          <p:cNvPr id="29" name="Arrow: Curved Right 28">
            <a:extLst>
              <a:ext uri="{FF2B5EF4-FFF2-40B4-BE49-F238E27FC236}">
                <a16:creationId xmlns:a16="http://schemas.microsoft.com/office/drawing/2014/main" id="{E1106544-7DAE-4D28-980F-7F4C4BDB6C4C}"/>
              </a:ext>
            </a:extLst>
          </p:cNvPr>
          <p:cNvSpPr/>
          <p:nvPr/>
        </p:nvSpPr>
        <p:spPr>
          <a:xfrm rot="10800000">
            <a:off x="6076075" y="1907903"/>
            <a:ext cx="2088516" cy="1690257"/>
          </a:xfrm>
          <a:prstGeom prst="curvedRightArrow">
            <a:avLst>
              <a:gd name="adj1" fmla="val 15041"/>
              <a:gd name="adj2" fmla="val 50000"/>
              <a:gd name="adj3" fmla="val 25000"/>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72F6055F-3977-4A56-AF36-A9572D29B7B8}"/>
              </a:ext>
            </a:extLst>
          </p:cNvPr>
          <p:cNvSpPr txBox="1"/>
          <p:nvPr/>
        </p:nvSpPr>
        <p:spPr>
          <a:xfrm>
            <a:off x="1320901" y="5909705"/>
            <a:ext cx="956310" cy="523220"/>
          </a:xfrm>
          <a:prstGeom prst="rect">
            <a:avLst/>
          </a:prstGeom>
          <a:noFill/>
        </p:spPr>
        <p:txBody>
          <a:bodyPr wrap="square" rtlCol="0">
            <a:spAutoFit/>
          </a:bodyPr>
          <a:lstStyle/>
          <a:p>
            <a:r>
              <a:rPr lang="en-US" sz="2800" b="1" dirty="0"/>
              <a:t>$250</a:t>
            </a:r>
          </a:p>
        </p:txBody>
      </p:sp>
      <p:sp>
        <p:nvSpPr>
          <p:cNvPr id="6" name="TextBox 5">
            <a:extLst>
              <a:ext uri="{FF2B5EF4-FFF2-40B4-BE49-F238E27FC236}">
                <a16:creationId xmlns:a16="http://schemas.microsoft.com/office/drawing/2014/main" id="{D696B8A4-2BF7-4538-946D-1164111D72ED}"/>
              </a:ext>
            </a:extLst>
          </p:cNvPr>
          <p:cNvSpPr txBox="1"/>
          <p:nvPr/>
        </p:nvSpPr>
        <p:spPr>
          <a:xfrm>
            <a:off x="4139759" y="5960425"/>
            <a:ext cx="956310" cy="523220"/>
          </a:xfrm>
          <a:prstGeom prst="rect">
            <a:avLst/>
          </a:prstGeom>
          <a:noFill/>
        </p:spPr>
        <p:txBody>
          <a:bodyPr wrap="square" rtlCol="0">
            <a:spAutoFit/>
          </a:bodyPr>
          <a:lstStyle/>
          <a:p>
            <a:r>
              <a:rPr lang="en-US" sz="2800" b="1" dirty="0"/>
              <a:t>$250</a:t>
            </a:r>
          </a:p>
        </p:txBody>
      </p:sp>
      <p:sp>
        <p:nvSpPr>
          <p:cNvPr id="7" name="TextBox 6">
            <a:extLst>
              <a:ext uri="{FF2B5EF4-FFF2-40B4-BE49-F238E27FC236}">
                <a16:creationId xmlns:a16="http://schemas.microsoft.com/office/drawing/2014/main" id="{8130AE86-A994-4F4A-8647-E567132EF5A5}"/>
              </a:ext>
            </a:extLst>
          </p:cNvPr>
          <p:cNvSpPr txBox="1"/>
          <p:nvPr/>
        </p:nvSpPr>
        <p:spPr>
          <a:xfrm>
            <a:off x="6471202" y="5970293"/>
            <a:ext cx="943649" cy="523220"/>
          </a:xfrm>
          <a:prstGeom prst="rect">
            <a:avLst/>
          </a:prstGeom>
          <a:noFill/>
        </p:spPr>
        <p:txBody>
          <a:bodyPr wrap="square" rtlCol="0">
            <a:spAutoFit/>
          </a:bodyPr>
          <a:lstStyle/>
          <a:p>
            <a:r>
              <a:rPr lang="en-US" sz="2800" b="1" dirty="0"/>
              <a:t>$250</a:t>
            </a:r>
          </a:p>
        </p:txBody>
      </p:sp>
      <p:sp>
        <p:nvSpPr>
          <p:cNvPr id="8" name="TextBox 7">
            <a:extLst>
              <a:ext uri="{FF2B5EF4-FFF2-40B4-BE49-F238E27FC236}">
                <a16:creationId xmlns:a16="http://schemas.microsoft.com/office/drawing/2014/main" id="{CE60E3EE-8D8A-49FC-8537-B72291FBA973}"/>
              </a:ext>
            </a:extLst>
          </p:cNvPr>
          <p:cNvSpPr txBox="1"/>
          <p:nvPr/>
        </p:nvSpPr>
        <p:spPr>
          <a:xfrm>
            <a:off x="9438684" y="5903014"/>
            <a:ext cx="1065329" cy="523220"/>
          </a:xfrm>
          <a:prstGeom prst="rect">
            <a:avLst/>
          </a:prstGeom>
          <a:noFill/>
        </p:spPr>
        <p:txBody>
          <a:bodyPr wrap="square" rtlCol="0">
            <a:spAutoFit/>
          </a:bodyPr>
          <a:lstStyle/>
          <a:p>
            <a:r>
              <a:rPr lang="en-US" sz="2800" b="1" dirty="0"/>
              <a:t>$250</a:t>
            </a:r>
          </a:p>
        </p:txBody>
      </p:sp>
      <p:sp>
        <p:nvSpPr>
          <p:cNvPr id="14" name="TextBox 13">
            <a:extLst>
              <a:ext uri="{FF2B5EF4-FFF2-40B4-BE49-F238E27FC236}">
                <a16:creationId xmlns:a16="http://schemas.microsoft.com/office/drawing/2014/main" id="{879CE0DD-EA60-4580-96F8-D6DA85440303}"/>
              </a:ext>
            </a:extLst>
          </p:cNvPr>
          <p:cNvSpPr txBox="1"/>
          <p:nvPr/>
        </p:nvSpPr>
        <p:spPr>
          <a:xfrm>
            <a:off x="788739" y="132479"/>
            <a:ext cx="3889278" cy="584775"/>
          </a:xfrm>
          <a:prstGeom prst="rect">
            <a:avLst/>
          </a:prstGeom>
          <a:noFill/>
        </p:spPr>
        <p:txBody>
          <a:bodyPr wrap="square" rtlCol="0">
            <a:spAutoFit/>
          </a:bodyPr>
          <a:lstStyle/>
          <a:p>
            <a:r>
              <a:rPr lang="en-US" sz="3200" b="1" dirty="0"/>
              <a:t>1</a:t>
            </a:r>
            <a:r>
              <a:rPr lang="en-US" sz="3200" b="1" baseline="30000" dirty="0"/>
              <a:t>st</a:t>
            </a:r>
            <a:r>
              <a:rPr lang="en-US" sz="3200" b="1" dirty="0"/>
              <a:t> $250 Smart Matrix</a:t>
            </a:r>
          </a:p>
        </p:txBody>
      </p:sp>
      <p:sp>
        <p:nvSpPr>
          <p:cNvPr id="15" name="Rectangle 14">
            <a:extLst>
              <a:ext uri="{FF2B5EF4-FFF2-40B4-BE49-F238E27FC236}">
                <a16:creationId xmlns:a16="http://schemas.microsoft.com/office/drawing/2014/main" id="{A9BB23B6-BD4D-4E27-81ED-B4D65D527A61}"/>
              </a:ext>
            </a:extLst>
          </p:cNvPr>
          <p:cNvSpPr/>
          <p:nvPr/>
        </p:nvSpPr>
        <p:spPr>
          <a:xfrm>
            <a:off x="2252721" y="5299683"/>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27" name="Rectangle 26">
            <a:extLst>
              <a:ext uri="{FF2B5EF4-FFF2-40B4-BE49-F238E27FC236}">
                <a16:creationId xmlns:a16="http://schemas.microsoft.com/office/drawing/2014/main" id="{4CE2A1E2-D4FC-42C7-8907-482FBB9AAC10}"/>
              </a:ext>
            </a:extLst>
          </p:cNvPr>
          <p:cNvSpPr/>
          <p:nvPr/>
        </p:nvSpPr>
        <p:spPr>
          <a:xfrm>
            <a:off x="4796721" y="5289614"/>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31" name="Rectangle 30">
            <a:extLst>
              <a:ext uri="{FF2B5EF4-FFF2-40B4-BE49-F238E27FC236}">
                <a16:creationId xmlns:a16="http://schemas.microsoft.com/office/drawing/2014/main" id="{D42E06F7-D2F9-4E35-B4DC-F48E938EDAAE}"/>
              </a:ext>
            </a:extLst>
          </p:cNvPr>
          <p:cNvSpPr/>
          <p:nvPr/>
        </p:nvSpPr>
        <p:spPr>
          <a:xfrm>
            <a:off x="7532378" y="5289614"/>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34" name="Rectangle 33">
            <a:extLst>
              <a:ext uri="{FF2B5EF4-FFF2-40B4-BE49-F238E27FC236}">
                <a16:creationId xmlns:a16="http://schemas.microsoft.com/office/drawing/2014/main" id="{C6E44215-A03F-4AED-805C-8B3655B88397}"/>
              </a:ext>
            </a:extLst>
          </p:cNvPr>
          <p:cNvSpPr/>
          <p:nvPr/>
        </p:nvSpPr>
        <p:spPr>
          <a:xfrm>
            <a:off x="4350679" y="6374055"/>
            <a:ext cx="2650085" cy="461665"/>
          </a:xfrm>
          <a:prstGeom prst="rect">
            <a:avLst/>
          </a:prstGeom>
          <a:noFill/>
        </p:spPr>
        <p:txBody>
          <a:bodyPr wrap="none" lIns="91440" tIns="45720" rIns="91440" bIns="45720">
            <a:spAutoFit/>
          </a:bodyPr>
          <a:lstStyle/>
          <a:p>
            <a:pPr algn="ct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Total Earnings $750</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5" name="Picture 34" descr="Graphical user interface&#10;&#10;Description automatically generated">
            <a:extLst>
              <a:ext uri="{FF2B5EF4-FFF2-40B4-BE49-F238E27FC236}">
                <a16:creationId xmlns:a16="http://schemas.microsoft.com/office/drawing/2014/main" id="{994D1460-0240-42B2-A2BE-D149C21D41D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7259" y="1555480"/>
            <a:ext cx="1569999" cy="1469395"/>
          </a:xfrm>
          <a:prstGeom prst="rect">
            <a:avLst/>
          </a:prstGeom>
        </p:spPr>
      </p:pic>
      <p:sp>
        <p:nvSpPr>
          <p:cNvPr id="36" name="TextBox 35">
            <a:extLst>
              <a:ext uri="{FF2B5EF4-FFF2-40B4-BE49-F238E27FC236}">
                <a16:creationId xmlns:a16="http://schemas.microsoft.com/office/drawing/2014/main" id="{C167A011-D6C8-4CA5-84E4-7E92F938DEB3}"/>
              </a:ext>
            </a:extLst>
          </p:cNvPr>
          <p:cNvSpPr txBox="1"/>
          <p:nvPr/>
        </p:nvSpPr>
        <p:spPr>
          <a:xfrm>
            <a:off x="7986" y="583950"/>
            <a:ext cx="6096000" cy="707886"/>
          </a:xfrm>
          <a:prstGeom prst="rect">
            <a:avLst/>
          </a:prstGeom>
          <a:noFill/>
        </p:spPr>
        <p:txBody>
          <a:bodyPr wrap="square">
            <a:spAutoFit/>
          </a:bodyPr>
          <a:lstStyle/>
          <a:p>
            <a:r>
              <a:rPr lang="fr-FR" b="1" dirty="0">
                <a:solidFill>
                  <a:srgbClr val="C00000"/>
                </a:solidFill>
                <a:latin typeface="Engravers MT" panose="02090707080505020304" pitchFamily="18" charset="0"/>
                <a:ea typeface="Calibri" panose="020F0502020204030204" pitchFamily="34" charset="0"/>
                <a:cs typeface="Times New Roman" panose="02020603050405020304" pitchFamily="18" charset="0"/>
              </a:rPr>
              <a:t>$250</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 </a:t>
            </a:r>
            <a:r>
              <a:rPr lang="fr-FR" b="1" u="sng" dirty="0">
                <a:highlight>
                  <a:srgbClr val="FFFF00"/>
                </a:highlight>
                <a:latin typeface="Engravers MT" panose="02090707080505020304" pitchFamily="18" charset="0"/>
                <a:ea typeface="Calibri" panose="020F0502020204030204" pitchFamily="34" charset="0"/>
                <a:cs typeface="Times New Roman" panose="02020603050405020304" pitchFamily="18" charset="0"/>
              </a:rPr>
              <a:t>Plus</a:t>
            </a:r>
            <a:r>
              <a:rPr lang="fr-FR" sz="1800" b="1" u="sng" dirty="0">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 a one time admin </a:t>
            </a:r>
            <a:r>
              <a:rPr lang="fr-FR" sz="1800" b="1" u="sng" dirty="0" err="1">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fee</a:t>
            </a:r>
            <a:r>
              <a:rPr lang="fr-FR" sz="1800" b="1" u="sng" dirty="0">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 </a:t>
            </a:r>
            <a:r>
              <a:rPr lang="fr-FR" sz="1800" b="1" dirty="0">
                <a:effectLst/>
                <a:latin typeface="Engravers MT" panose="02090707080505020304" pitchFamily="18" charset="0"/>
                <a:ea typeface="Calibri" panose="020F0502020204030204" pitchFamily="34" charset="0"/>
                <a:cs typeface="Times New Roman" panose="02020603050405020304" pitchFamily="18" charset="0"/>
              </a:rPr>
              <a:t>of </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$50 </a:t>
            </a:r>
            <a:r>
              <a:rPr lang="fr-FR" sz="1800" b="1" dirty="0">
                <a:effectLst/>
                <a:latin typeface="Engravers MT" panose="02090707080505020304" pitchFamily="18" charset="0"/>
                <a:ea typeface="Calibri" panose="020F0502020204030204" pitchFamily="34" charset="0"/>
                <a:cs typeface="Times New Roman" panose="02020603050405020304" pitchFamily="18" charset="0"/>
              </a:rPr>
              <a:t>Total of </a:t>
            </a:r>
            <a:r>
              <a:rPr lang="fr-FR" sz="18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$300</a:t>
            </a:r>
            <a:endParaRPr lang="en-US" dirty="0"/>
          </a:p>
        </p:txBody>
      </p:sp>
      <p:cxnSp>
        <p:nvCxnSpPr>
          <p:cNvPr id="37" name="Straight Connector 36">
            <a:extLst>
              <a:ext uri="{FF2B5EF4-FFF2-40B4-BE49-F238E27FC236}">
                <a16:creationId xmlns:a16="http://schemas.microsoft.com/office/drawing/2014/main" id="{793DA9F0-C477-B1B9-11EF-DDEE1FB706AA}"/>
              </a:ext>
            </a:extLst>
          </p:cNvPr>
          <p:cNvCxnSpPr>
            <a:cxnSpLocks/>
          </p:cNvCxnSpPr>
          <p:nvPr/>
        </p:nvCxnSpPr>
        <p:spPr>
          <a:xfrm flipV="1">
            <a:off x="9432741" y="6006465"/>
            <a:ext cx="744929" cy="323024"/>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12551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25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75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250"/>
                                  </p:stCondLst>
                                  <p:childTnLst>
                                    <p:set>
                                      <p:cBhvr>
                                        <p:cTn id="16" dur="1" fill="hold">
                                          <p:stCondLst>
                                            <p:cond delay="0"/>
                                          </p:stCondLst>
                                        </p:cTn>
                                        <p:tgtEl>
                                          <p:spTgt spid="75"/>
                                        </p:tgtEl>
                                        <p:attrNameLst>
                                          <p:attrName>style.visibility</p:attrName>
                                        </p:attrNameLst>
                                      </p:cBhvr>
                                      <p:to>
                                        <p:strVal val="visible"/>
                                      </p:to>
                                    </p:set>
                                    <p:animEffect transition="in" filter="barn(inVertical)">
                                      <p:cBhvr>
                                        <p:cTn id="17" dur="75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7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25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7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25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25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75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25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75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250"/>
                                  </p:stCondLst>
                                  <p:childTnLst>
                                    <p:set>
                                      <p:cBhvr>
                                        <p:cTn id="53" dur="1" fill="hold">
                                          <p:stCondLst>
                                            <p:cond delay="0"/>
                                          </p:stCondLst>
                                        </p:cTn>
                                        <p:tgtEl>
                                          <p:spTgt spid="30"/>
                                        </p:tgtEl>
                                        <p:attrNameLst>
                                          <p:attrName>style.visibility</p:attrName>
                                        </p:attrNameLst>
                                      </p:cBhvr>
                                      <p:to>
                                        <p:strVal val="visible"/>
                                      </p:to>
                                    </p:set>
                                    <p:animEffect transition="in" filter="barn(inVertical)">
                                      <p:cBhvr>
                                        <p:cTn id="54" dur="75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25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44" descr="Antique cash register keys">
            <a:extLst>
              <a:ext uri="{FF2B5EF4-FFF2-40B4-BE49-F238E27FC236}">
                <a16:creationId xmlns:a16="http://schemas.microsoft.com/office/drawing/2014/main" id="{9AAAC39C-126F-492D-875E-A8EB6663F342}"/>
              </a:ext>
            </a:extLst>
          </p:cNvPr>
          <p:cNvPicPr>
            <a:picLocks noChangeAspect="1"/>
          </p:cNvPicPr>
          <p:nvPr/>
        </p:nvPicPr>
        <p:blipFill rotWithShape="1">
          <a:blip r:embed="rId2"/>
          <a:srcRect t="13821" b="1593"/>
          <a:stretch/>
        </p:blipFill>
        <p:spPr>
          <a:xfrm>
            <a:off x="20" y="10"/>
            <a:ext cx="12191980" cy="6857990"/>
          </a:xfrm>
          <a:prstGeom prst="rect">
            <a:avLst/>
          </a:prstGeom>
        </p:spPr>
      </p:pic>
      <p:sp>
        <p:nvSpPr>
          <p:cNvPr id="49" name="Rectangle 4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2">
            <a:extLst>
              <a:ext uri="{FF2B5EF4-FFF2-40B4-BE49-F238E27FC236}">
                <a16:creationId xmlns:a16="http://schemas.microsoft.com/office/drawing/2014/main" id="{8D5E8703-5441-468B-BCD2-FD7941144330}"/>
              </a:ext>
            </a:extLst>
          </p:cNvPr>
          <p:cNvSpPr>
            <a:spLocks noGrp="1"/>
          </p:cNvSpPr>
          <p:nvPr>
            <p:ph idx="1"/>
          </p:nvPr>
        </p:nvSpPr>
        <p:spPr>
          <a:xfrm>
            <a:off x="620624" y="1383042"/>
            <a:ext cx="3835262" cy="3773010"/>
          </a:xfrm>
        </p:spPr>
        <p:txBody>
          <a:bodyPr>
            <a:normAutofit fontScale="92500"/>
          </a:bodyPr>
          <a:lstStyle/>
          <a:p>
            <a:r>
              <a:rPr lang="en-US" sz="3600" b="1" dirty="0">
                <a:ln w="13462">
                  <a:solidFill>
                    <a:schemeClr val="bg1"/>
                  </a:solidFill>
                  <a:prstDash val="solid"/>
                </a:ln>
                <a:effectLst>
                  <a:outerShdw dist="38100" dir="2700000" algn="bl" rotWithShape="0">
                    <a:schemeClr val="accent5"/>
                  </a:outerShdw>
                </a:effectLst>
              </a:rPr>
              <a:t>Cathy now takes the $750 earnings from the $250 Matrix to upgrade to the $500 Matrix. Cathy now would have a total of $155 profit.</a:t>
            </a:r>
            <a:endParaRPr lang="en-US" sz="3600" b="1" cap="none" spc="0" dirty="0">
              <a:ln w="13462">
                <a:solidFill>
                  <a:schemeClr val="bg1"/>
                </a:solidFill>
                <a:prstDash val="solid"/>
              </a:ln>
              <a:effectLst>
                <a:outerShdw dist="38100" dir="2700000" algn="bl" rotWithShape="0">
                  <a:schemeClr val="accent5"/>
                </a:outerShdw>
              </a:effectLst>
            </a:endParaRPr>
          </a:p>
        </p:txBody>
      </p:sp>
      <p:sp>
        <p:nvSpPr>
          <p:cNvPr id="2" name="Arrow: Down 1">
            <a:extLst>
              <a:ext uri="{FF2B5EF4-FFF2-40B4-BE49-F238E27FC236}">
                <a16:creationId xmlns:a16="http://schemas.microsoft.com/office/drawing/2014/main" id="{7A11362D-5DEF-45EF-8368-5A2775560113}"/>
              </a:ext>
            </a:extLst>
          </p:cNvPr>
          <p:cNvSpPr/>
          <p:nvPr/>
        </p:nvSpPr>
        <p:spPr>
          <a:xfrm>
            <a:off x="6824869" y="5156052"/>
            <a:ext cx="755373" cy="14302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869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4000">
        <p15:prstTrans prst="curtains"/>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13" name="Connector: Elbow 12">
            <a:extLst>
              <a:ext uri="{FF2B5EF4-FFF2-40B4-BE49-F238E27FC236}">
                <a16:creationId xmlns:a16="http://schemas.microsoft.com/office/drawing/2014/main" id="{48E32907-7B09-4A1F-ACB3-F4B969113F37}"/>
              </a:ext>
            </a:extLst>
          </p:cNvPr>
          <p:cNvCxnSpPr>
            <a:cxnSpLocks/>
          </p:cNvCxnSpPr>
          <p:nvPr/>
        </p:nvCxnSpPr>
        <p:spPr>
          <a:xfrm rot="10800000" flipV="1">
            <a:off x="2949644" y="2590800"/>
            <a:ext cx="2481339" cy="544790"/>
          </a:xfrm>
          <a:prstGeom prst="bentConnector3">
            <a:avLst>
              <a:gd name="adj1" fmla="val 99135"/>
            </a:avLst>
          </a:prstGeom>
        </p:spPr>
        <p:style>
          <a:lnRef idx="3">
            <a:schemeClr val="accent3"/>
          </a:lnRef>
          <a:fillRef idx="0">
            <a:schemeClr val="accent3"/>
          </a:fillRef>
          <a:effectRef idx="2">
            <a:schemeClr val="accent3"/>
          </a:effectRef>
          <a:fontRef idx="minor">
            <a:schemeClr val="tx1"/>
          </a:fontRef>
        </p:style>
      </p:cxnSp>
      <p:cxnSp>
        <p:nvCxnSpPr>
          <p:cNvPr id="28" name="Connector: Elbow 27">
            <a:extLst>
              <a:ext uri="{FF2B5EF4-FFF2-40B4-BE49-F238E27FC236}">
                <a16:creationId xmlns:a16="http://schemas.microsoft.com/office/drawing/2014/main" id="{8FBA55D0-05F4-46B8-8948-84F32FCC997C}"/>
              </a:ext>
            </a:extLst>
          </p:cNvPr>
          <p:cNvCxnSpPr>
            <a:cxnSpLocks/>
          </p:cNvCxnSpPr>
          <p:nvPr/>
        </p:nvCxnSpPr>
        <p:spPr>
          <a:xfrm rot="16200000" flipV="1">
            <a:off x="6647297" y="1361388"/>
            <a:ext cx="449922" cy="2908745"/>
          </a:xfrm>
          <a:prstGeom prst="bentConnector2">
            <a:avLst/>
          </a:prstGeom>
        </p:spPr>
        <p:style>
          <a:lnRef idx="3">
            <a:schemeClr val="accent3"/>
          </a:lnRef>
          <a:fillRef idx="0">
            <a:schemeClr val="accent3"/>
          </a:fillRef>
          <a:effectRef idx="2">
            <a:schemeClr val="accent3"/>
          </a:effectRef>
          <a:fontRef idx="minor">
            <a:schemeClr val="tx1"/>
          </a:fontRef>
        </p:style>
      </p:cxnSp>
      <p:cxnSp>
        <p:nvCxnSpPr>
          <p:cNvPr id="33" name="Connector: Elbow 32">
            <a:extLst>
              <a:ext uri="{FF2B5EF4-FFF2-40B4-BE49-F238E27FC236}">
                <a16:creationId xmlns:a16="http://schemas.microsoft.com/office/drawing/2014/main" id="{DE6E2117-8264-4257-B960-4C2C737A4632}"/>
              </a:ext>
            </a:extLst>
          </p:cNvPr>
          <p:cNvCxnSpPr>
            <a:cxnSpLocks/>
          </p:cNvCxnSpPr>
          <p:nvPr/>
        </p:nvCxnSpPr>
        <p:spPr>
          <a:xfrm rot="10800000" flipV="1">
            <a:off x="1711840" y="4323375"/>
            <a:ext cx="1144495" cy="395283"/>
          </a:xfrm>
          <a:prstGeom prst="bentConnector3">
            <a:avLst>
              <a:gd name="adj1" fmla="val 99459"/>
            </a:avLst>
          </a:prstGeom>
        </p:spPr>
        <p:style>
          <a:lnRef idx="3">
            <a:schemeClr val="accent3"/>
          </a:lnRef>
          <a:fillRef idx="0">
            <a:schemeClr val="accent3"/>
          </a:fillRef>
          <a:effectRef idx="2">
            <a:schemeClr val="accent3"/>
          </a:effectRef>
          <a:fontRef idx="minor">
            <a:schemeClr val="tx1"/>
          </a:fontRef>
        </p:style>
      </p:cxnSp>
      <p:cxnSp>
        <p:nvCxnSpPr>
          <p:cNvPr id="39" name="Connector: Elbow 38">
            <a:extLst>
              <a:ext uri="{FF2B5EF4-FFF2-40B4-BE49-F238E27FC236}">
                <a16:creationId xmlns:a16="http://schemas.microsoft.com/office/drawing/2014/main" id="{8938261A-C03C-4A41-B6AE-8305DFFB1FCA}"/>
              </a:ext>
            </a:extLst>
          </p:cNvPr>
          <p:cNvCxnSpPr>
            <a:cxnSpLocks/>
          </p:cNvCxnSpPr>
          <p:nvPr/>
        </p:nvCxnSpPr>
        <p:spPr>
          <a:xfrm rot="10800000" flipV="1">
            <a:off x="6791539" y="4316878"/>
            <a:ext cx="1435247" cy="522690"/>
          </a:xfrm>
          <a:prstGeom prst="bentConnector3">
            <a:avLst>
              <a:gd name="adj1" fmla="val 97530"/>
            </a:avLst>
          </a:prstGeom>
        </p:spPr>
        <p:style>
          <a:lnRef idx="3">
            <a:schemeClr val="accent3"/>
          </a:lnRef>
          <a:fillRef idx="0">
            <a:schemeClr val="accent3"/>
          </a:fillRef>
          <a:effectRef idx="2">
            <a:schemeClr val="accent3"/>
          </a:effectRef>
          <a:fontRef idx="minor">
            <a:schemeClr val="tx1"/>
          </a:fontRef>
        </p:style>
      </p:cxnSp>
      <p:cxnSp>
        <p:nvCxnSpPr>
          <p:cNvPr id="40" name="Connector: Elbow 39">
            <a:extLst>
              <a:ext uri="{FF2B5EF4-FFF2-40B4-BE49-F238E27FC236}">
                <a16:creationId xmlns:a16="http://schemas.microsoft.com/office/drawing/2014/main" id="{8B9CF82D-0EF4-494E-8F76-5854C74E9234}"/>
              </a:ext>
            </a:extLst>
          </p:cNvPr>
          <p:cNvCxnSpPr>
            <a:cxnSpLocks/>
          </p:cNvCxnSpPr>
          <p:nvPr/>
        </p:nvCxnSpPr>
        <p:spPr>
          <a:xfrm rot="10800000">
            <a:off x="2827137" y="4324488"/>
            <a:ext cx="1677866" cy="467281"/>
          </a:xfrm>
          <a:prstGeom prst="bentConnector3">
            <a:avLst>
              <a:gd name="adj1" fmla="val -1038"/>
            </a:avLst>
          </a:prstGeom>
        </p:spPr>
        <p:style>
          <a:lnRef idx="3">
            <a:schemeClr val="accent3"/>
          </a:lnRef>
          <a:fillRef idx="0">
            <a:schemeClr val="accent3"/>
          </a:fillRef>
          <a:effectRef idx="2">
            <a:schemeClr val="accent3"/>
          </a:effectRef>
          <a:fontRef idx="minor">
            <a:schemeClr val="tx1"/>
          </a:fontRef>
        </p:style>
      </p:cxnSp>
      <p:cxnSp>
        <p:nvCxnSpPr>
          <p:cNvPr id="46" name="Connector: Elbow 45">
            <a:extLst>
              <a:ext uri="{FF2B5EF4-FFF2-40B4-BE49-F238E27FC236}">
                <a16:creationId xmlns:a16="http://schemas.microsoft.com/office/drawing/2014/main" id="{54E948B8-200A-4FFA-92D3-FB2F92B7D33D}"/>
              </a:ext>
            </a:extLst>
          </p:cNvPr>
          <p:cNvCxnSpPr>
            <a:cxnSpLocks/>
          </p:cNvCxnSpPr>
          <p:nvPr/>
        </p:nvCxnSpPr>
        <p:spPr>
          <a:xfrm rot="10800000">
            <a:off x="8244261" y="4316880"/>
            <a:ext cx="1649134" cy="474887"/>
          </a:xfrm>
          <a:prstGeom prst="bentConnector3">
            <a:avLst>
              <a:gd name="adj1" fmla="val 1594"/>
            </a:avLst>
          </a:prstGeom>
        </p:spPr>
        <p:style>
          <a:lnRef idx="3">
            <a:schemeClr val="accent3"/>
          </a:lnRef>
          <a:fillRef idx="0">
            <a:schemeClr val="accent3"/>
          </a:fillRef>
          <a:effectRef idx="2">
            <a:schemeClr val="accent3"/>
          </a:effectRef>
          <a:fontRef idx="minor">
            <a:schemeClr val="tx1"/>
          </a:fontRef>
        </p:style>
      </p:cxnSp>
      <p:pic>
        <p:nvPicPr>
          <p:cNvPr id="92" name="Picture 91">
            <a:extLst>
              <a:ext uri="{FF2B5EF4-FFF2-40B4-BE49-F238E27FC236}">
                <a16:creationId xmlns:a16="http://schemas.microsoft.com/office/drawing/2014/main" id="{AD300B61-E6B6-4880-BE83-031E7DA03472}"/>
              </a:ext>
            </a:extLst>
          </p:cNvPr>
          <p:cNvPicPr>
            <a:picLocks noChangeAspect="1"/>
          </p:cNvPicPr>
          <p:nvPr/>
        </p:nvPicPr>
        <p:blipFill rotWithShape="1">
          <a:blip r:embed="rId2"/>
          <a:srcRect/>
          <a:stretch/>
        </p:blipFill>
        <p:spPr>
          <a:xfrm>
            <a:off x="8528648" y="6329489"/>
            <a:ext cx="2561323" cy="308311"/>
          </a:xfrm>
          <a:prstGeom prst="rect">
            <a:avLst/>
          </a:prstGeom>
        </p:spPr>
      </p:pic>
      <p:sp>
        <p:nvSpPr>
          <p:cNvPr id="32" name="Arrow: Curved Right 31">
            <a:extLst>
              <a:ext uri="{FF2B5EF4-FFF2-40B4-BE49-F238E27FC236}">
                <a16:creationId xmlns:a16="http://schemas.microsoft.com/office/drawing/2014/main" id="{93632E80-DA1F-4F3A-BACE-6E34E2AF9376}"/>
              </a:ext>
            </a:extLst>
          </p:cNvPr>
          <p:cNvSpPr/>
          <p:nvPr/>
        </p:nvSpPr>
        <p:spPr>
          <a:xfrm>
            <a:off x="3495029" y="2114156"/>
            <a:ext cx="2019948" cy="1690257"/>
          </a:xfrm>
          <a:prstGeom prst="curvedRightArrow">
            <a:avLst>
              <a:gd name="adj1" fmla="val 15041"/>
              <a:gd name="adj2" fmla="val 50000"/>
              <a:gd name="adj3" fmla="val 25000"/>
            </a:avLst>
          </a:prstGeom>
          <a:solidFill>
            <a:schemeClr val="tx1"/>
          </a:solidFill>
          <a:ln w="3810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80F1B516-AAF0-46DF-95A5-2C75327AEBA2}"/>
              </a:ext>
            </a:extLst>
          </p:cNvPr>
          <p:cNvPicPr>
            <a:picLocks noChangeAspect="1"/>
          </p:cNvPicPr>
          <p:nvPr/>
        </p:nvPicPr>
        <p:blipFill rotWithShape="1">
          <a:blip r:embed="rId3"/>
          <a:srcRect/>
          <a:stretch/>
        </p:blipFill>
        <p:spPr>
          <a:xfrm>
            <a:off x="7856949" y="3156261"/>
            <a:ext cx="845873" cy="1167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5CD45B23-CEE7-4947-8504-A4FA9E92845A}"/>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a:stretch/>
        </p:blipFill>
        <p:spPr>
          <a:xfrm>
            <a:off x="4056138" y="4799003"/>
            <a:ext cx="1016240" cy="1162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FFD51A8C-E1DD-497D-9418-C3D4839B4A5F}"/>
              </a:ext>
            </a:extLst>
          </p:cNvPr>
          <p:cNvPicPr>
            <a:picLocks noChangeAspect="1"/>
          </p:cNvPicPr>
          <p:nvPr/>
        </p:nvPicPr>
        <p:blipFill rotWithShape="1">
          <a:blip r:embed="rId6"/>
          <a:srcRect/>
          <a:stretch/>
        </p:blipFill>
        <p:spPr>
          <a:xfrm>
            <a:off x="6372589" y="4843112"/>
            <a:ext cx="943649" cy="1146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BD1D423F-B27B-431F-A217-5747A1CC53E1}"/>
              </a:ext>
            </a:extLst>
          </p:cNvPr>
          <p:cNvPicPr>
            <a:picLocks noChangeAspect="1"/>
          </p:cNvPicPr>
          <p:nvPr/>
        </p:nvPicPr>
        <p:blipFill rotWithShape="1">
          <a:blip r:embed="rId7"/>
          <a:srcRect/>
          <a:stretch/>
        </p:blipFill>
        <p:spPr>
          <a:xfrm>
            <a:off x="9340843" y="4827940"/>
            <a:ext cx="936934" cy="1142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A person posing for the camera&#10;&#10;Description automatically generated">
            <a:extLst>
              <a:ext uri="{FF2B5EF4-FFF2-40B4-BE49-F238E27FC236}">
                <a16:creationId xmlns:a16="http://schemas.microsoft.com/office/drawing/2014/main" id="{7F078EAB-64B5-4FA3-B1D2-A87793321C6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251543" y="1173206"/>
            <a:ext cx="1121046" cy="1469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3" name="Picture 72">
            <a:extLst>
              <a:ext uri="{FF2B5EF4-FFF2-40B4-BE49-F238E27FC236}">
                <a16:creationId xmlns:a16="http://schemas.microsoft.com/office/drawing/2014/main" id="{C8CB5C02-5B05-4022-92F5-39C406B144F9}"/>
              </a:ext>
            </a:extLst>
          </p:cNvPr>
          <p:cNvPicPr/>
          <p:nvPr/>
        </p:nvPicPr>
        <p:blipFill rotWithShape="1">
          <a:blip r:embed="rId9"/>
          <a:srcRect/>
          <a:stretch/>
        </p:blipFill>
        <p:spPr>
          <a:xfrm>
            <a:off x="2487616" y="3137425"/>
            <a:ext cx="939800" cy="1179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5" name="Picture 74">
            <a:extLst>
              <a:ext uri="{FF2B5EF4-FFF2-40B4-BE49-F238E27FC236}">
                <a16:creationId xmlns:a16="http://schemas.microsoft.com/office/drawing/2014/main" id="{883F2899-A940-4433-A35B-0883B7DA41C3}"/>
              </a:ext>
            </a:extLst>
          </p:cNvPr>
          <p:cNvPicPr/>
          <p:nvPr/>
        </p:nvPicPr>
        <p:blipFill rotWithShape="1">
          <a:blip r:embed="rId10"/>
          <a:srcRect/>
          <a:stretch/>
        </p:blipFill>
        <p:spPr>
          <a:xfrm>
            <a:off x="1303451" y="4718658"/>
            <a:ext cx="956310" cy="1162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a:extLst>
              <a:ext uri="{FF2B5EF4-FFF2-40B4-BE49-F238E27FC236}">
                <a16:creationId xmlns:a16="http://schemas.microsoft.com/office/drawing/2014/main" id="{F8D2B0D5-095B-47A1-A51A-70272FC50F14}"/>
              </a:ext>
            </a:extLst>
          </p:cNvPr>
          <p:cNvPicPr>
            <a:picLocks noChangeAspect="1"/>
          </p:cNvPicPr>
          <p:nvPr/>
        </p:nvPicPr>
        <p:blipFill rotWithShape="1">
          <a:blip r:embed="rId11"/>
          <a:srcRect/>
          <a:stretch/>
        </p:blipFill>
        <p:spPr>
          <a:xfrm>
            <a:off x="9136015" y="861868"/>
            <a:ext cx="2790941" cy="2541294"/>
          </a:xfrm>
          <a:prstGeom prst="rect">
            <a:avLst/>
          </a:prstGeom>
        </p:spPr>
      </p:pic>
      <p:pic>
        <p:nvPicPr>
          <p:cNvPr id="30" name="Picture 29">
            <a:extLst>
              <a:ext uri="{FF2B5EF4-FFF2-40B4-BE49-F238E27FC236}">
                <a16:creationId xmlns:a16="http://schemas.microsoft.com/office/drawing/2014/main" id="{68CE5F8D-5BDC-4871-9A37-75F2B25C6A01}"/>
              </a:ext>
            </a:extLst>
          </p:cNvPr>
          <p:cNvPicPr/>
          <p:nvPr/>
        </p:nvPicPr>
        <p:blipFill rotWithShape="1">
          <a:blip r:embed="rId12">
            <a:extLst>
              <a:ext uri="{BEBA8EAE-BF5A-486C-A8C5-ECC9F3942E4B}">
                <a14:imgProps xmlns:a14="http://schemas.microsoft.com/office/drawing/2010/main">
                  <a14:imgLayer r:embed="rId13">
                    <a14:imgEffect>
                      <a14:brightnessContrast contrast="20000"/>
                    </a14:imgEffect>
                  </a14:imgLayer>
                </a14:imgProps>
              </a:ext>
            </a:extLst>
          </a:blip>
          <a:srcRect/>
          <a:stretch/>
        </p:blipFill>
        <p:spPr bwMode="auto">
          <a:xfrm>
            <a:off x="5201803" y="2811439"/>
            <a:ext cx="1378586" cy="24586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AFB99D10-0A21-4F41-9075-5CA4100BE74D}"/>
              </a:ext>
            </a:extLst>
          </p:cNvPr>
          <p:cNvSpPr txBox="1"/>
          <p:nvPr/>
        </p:nvSpPr>
        <p:spPr>
          <a:xfrm>
            <a:off x="5287031" y="2267980"/>
            <a:ext cx="812665" cy="400110"/>
          </a:xfrm>
          <a:prstGeom prst="rect">
            <a:avLst/>
          </a:prstGeom>
          <a:solidFill>
            <a:schemeClr val="accent5">
              <a:lumMod val="60000"/>
              <a:lumOff val="40000"/>
            </a:schemeClr>
          </a:solidFill>
        </p:spPr>
        <p:txBody>
          <a:bodyPr wrap="square" rtlCol="0">
            <a:spAutoFit/>
          </a:bodyPr>
          <a:lstStyle/>
          <a:p>
            <a:r>
              <a:rPr lang="en-US" sz="2000" b="1" dirty="0"/>
              <a:t>Cathy</a:t>
            </a:r>
          </a:p>
        </p:txBody>
      </p:sp>
      <p:sp>
        <p:nvSpPr>
          <p:cNvPr id="29" name="Arrow: Curved Right 28">
            <a:extLst>
              <a:ext uri="{FF2B5EF4-FFF2-40B4-BE49-F238E27FC236}">
                <a16:creationId xmlns:a16="http://schemas.microsoft.com/office/drawing/2014/main" id="{E1106544-7DAE-4D28-980F-7F4C4BDB6C4C}"/>
              </a:ext>
            </a:extLst>
          </p:cNvPr>
          <p:cNvSpPr/>
          <p:nvPr/>
        </p:nvSpPr>
        <p:spPr>
          <a:xfrm rot="10800000">
            <a:off x="6076075" y="1907903"/>
            <a:ext cx="2088516" cy="1690257"/>
          </a:xfrm>
          <a:prstGeom prst="curvedRightArrow">
            <a:avLst>
              <a:gd name="adj1" fmla="val 15041"/>
              <a:gd name="adj2" fmla="val 50000"/>
              <a:gd name="adj3" fmla="val 25000"/>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72F6055F-3977-4A56-AF36-A9572D29B7B8}"/>
              </a:ext>
            </a:extLst>
          </p:cNvPr>
          <p:cNvSpPr txBox="1"/>
          <p:nvPr/>
        </p:nvSpPr>
        <p:spPr>
          <a:xfrm>
            <a:off x="1320901" y="5909705"/>
            <a:ext cx="956310" cy="523220"/>
          </a:xfrm>
          <a:prstGeom prst="rect">
            <a:avLst/>
          </a:prstGeom>
          <a:noFill/>
        </p:spPr>
        <p:txBody>
          <a:bodyPr wrap="square" rtlCol="0">
            <a:spAutoFit/>
          </a:bodyPr>
          <a:lstStyle/>
          <a:p>
            <a:r>
              <a:rPr lang="en-US" sz="2800" b="1" dirty="0"/>
              <a:t>$500</a:t>
            </a:r>
          </a:p>
        </p:txBody>
      </p:sp>
      <p:sp>
        <p:nvSpPr>
          <p:cNvPr id="6" name="TextBox 5">
            <a:extLst>
              <a:ext uri="{FF2B5EF4-FFF2-40B4-BE49-F238E27FC236}">
                <a16:creationId xmlns:a16="http://schemas.microsoft.com/office/drawing/2014/main" id="{D696B8A4-2BF7-4538-946D-1164111D72ED}"/>
              </a:ext>
            </a:extLst>
          </p:cNvPr>
          <p:cNvSpPr txBox="1"/>
          <p:nvPr/>
        </p:nvSpPr>
        <p:spPr>
          <a:xfrm>
            <a:off x="4139759" y="5960425"/>
            <a:ext cx="956310" cy="523220"/>
          </a:xfrm>
          <a:prstGeom prst="rect">
            <a:avLst/>
          </a:prstGeom>
          <a:noFill/>
        </p:spPr>
        <p:txBody>
          <a:bodyPr wrap="square" rtlCol="0">
            <a:spAutoFit/>
          </a:bodyPr>
          <a:lstStyle/>
          <a:p>
            <a:r>
              <a:rPr lang="en-US" sz="2800" b="1" dirty="0"/>
              <a:t>$500</a:t>
            </a:r>
          </a:p>
        </p:txBody>
      </p:sp>
      <p:sp>
        <p:nvSpPr>
          <p:cNvPr id="7" name="TextBox 6">
            <a:extLst>
              <a:ext uri="{FF2B5EF4-FFF2-40B4-BE49-F238E27FC236}">
                <a16:creationId xmlns:a16="http://schemas.microsoft.com/office/drawing/2014/main" id="{8130AE86-A994-4F4A-8647-E567132EF5A5}"/>
              </a:ext>
            </a:extLst>
          </p:cNvPr>
          <p:cNvSpPr txBox="1"/>
          <p:nvPr/>
        </p:nvSpPr>
        <p:spPr>
          <a:xfrm>
            <a:off x="6471202" y="5970293"/>
            <a:ext cx="943649" cy="523220"/>
          </a:xfrm>
          <a:prstGeom prst="rect">
            <a:avLst/>
          </a:prstGeom>
          <a:noFill/>
        </p:spPr>
        <p:txBody>
          <a:bodyPr wrap="square" rtlCol="0">
            <a:spAutoFit/>
          </a:bodyPr>
          <a:lstStyle/>
          <a:p>
            <a:r>
              <a:rPr lang="en-US" sz="2800" b="1" dirty="0"/>
              <a:t>$500</a:t>
            </a:r>
          </a:p>
        </p:txBody>
      </p:sp>
      <p:sp>
        <p:nvSpPr>
          <p:cNvPr id="8" name="TextBox 7">
            <a:extLst>
              <a:ext uri="{FF2B5EF4-FFF2-40B4-BE49-F238E27FC236}">
                <a16:creationId xmlns:a16="http://schemas.microsoft.com/office/drawing/2014/main" id="{CE60E3EE-8D8A-49FC-8537-B72291FBA973}"/>
              </a:ext>
            </a:extLst>
          </p:cNvPr>
          <p:cNvSpPr txBox="1"/>
          <p:nvPr/>
        </p:nvSpPr>
        <p:spPr>
          <a:xfrm>
            <a:off x="9438684" y="5903014"/>
            <a:ext cx="1065329" cy="523220"/>
          </a:xfrm>
          <a:prstGeom prst="rect">
            <a:avLst/>
          </a:prstGeom>
          <a:noFill/>
        </p:spPr>
        <p:txBody>
          <a:bodyPr wrap="square" rtlCol="0">
            <a:spAutoFit/>
          </a:bodyPr>
          <a:lstStyle/>
          <a:p>
            <a:r>
              <a:rPr lang="en-US" sz="2800" b="1" dirty="0"/>
              <a:t>$500</a:t>
            </a:r>
          </a:p>
        </p:txBody>
      </p:sp>
      <p:sp>
        <p:nvSpPr>
          <p:cNvPr id="14" name="TextBox 13">
            <a:extLst>
              <a:ext uri="{FF2B5EF4-FFF2-40B4-BE49-F238E27FC236}">
                <a16:creationId xmlns:a16="http://schemas.microsoft.com/office/drawing/2014/main" id="{879CE0DD-EA60-4580-96F8-D6DA85440303}"/>
              </a:ext>
            </a:extLst>
          </p:cNvPr>
          <p:cNvSpPr txBox="1"/>
          <p:nvPr/>
        </p:nvSpPr>
        <p:spPr>
          <a:xfrm>
            <a:off x="724027" y="76690"/>
            <a:ext cx="4072694" cy="584775"/>
          </a:xfrm>
          <a:prstGeom prst="rect">
            <a:avLst/>
          </a:prstGeom>
          <a:noFill/>
        </p:spPr>
        <p:txBody>
          <a:bodyPr wrap="square" rtlCol="0">
            <a:spAutoFit/>
          </a:bodyPr>
          <a:lstStyle/>
          <a:p>
            <a:r>
              <a:rPr lang="en-US" sz="3200" b="1" dirty="0"/>
              <a:t>1</a:t>
            </a:r>
            <a:r>
              <a:rPr lang="en-US" sz="3200" b="1" baseline="30000" dirty="0"/>
              <a:t>st</a:t>
            </a:r>
            <a:r>
              <a:rPr lang="en-US" sz="3200" b="1" dirty="0"/>
              <a:t> $500 Smart Matrix</a:t>
            </a:r>
          </a:p>
        </p:txBody>
      </p:sp>
      <p:sp>
        <p:nvSpPr>
          <p:cNvPr id="15" name="Rectangle 14">
            <a:extLst>
              <a:ext uri="{FF2B5EF4-FFF2-40B4-BE49-F238E27FC236}">
                <a16:creationId xmlns:a16="http://schemas.microsoft.com/office/drawing/2014/main" id="{A9BB23B6-BD4D-4E27-81ED-B4D65D527A61}"/>
              </a:ext>
            </a:extLst>
          </p:cNvPr>
          <p:cNvSpPr/>
          <p:nvPr/>
        </p:nvSpPr>
        <p:spPr>
          <a:xfrm>
            <a:off x="2252721" y="5299683"/>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27" name="Rectangle 26">
            <a:extLst>
              <a:ext uri="{FF2B5EF4-FFF2-40B4-BE49-F238E27FC236}">
                <a16:creationId xmlns:a16="http://schemas.microsoft.com/office/drawing/2014/main" id="{4CE2A1E2-D4FC-42C7-8907-482FBB9AAC10}"/>
              </a:ext>
            </a:extLst>
          </p:cNvPr>
          <p:cNvSpPr/>
          <p:nvPr/>
        </p:nvSpPr>
        <p:spPr>
          <a:xfrm>
            <a:off x="4796721" y="5289614"/>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31" name="Rectangle 30">
            <a:extLst>
              <a:ext uri="{FF2B5EF4-FFF2-40B4-BE49-F238E27FC236}">
                <a16:creationId xmlns:a16="http://schemas.microsoft.com/office/drawing/2014/main" id="{D42E06F7-D2F9-4E35-B4DC-F48E938EDAAE}"/>
              </a:ext>
            </a:extLst>
          </p:cNvPr>
          <p:cNvSpPr/>
          <p:nvPr/>
        </p:nvSpPr>
        <p:spPr>
          <a:xfrm>
            <a:off x="7532378" y="5289614"/>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34" name="Rectangle 33">
            <a:extLst>
              <a:ext uri="{FF2B5EF4-FFF2-40B4-BE49-F238E27FC236}">
                <a16:creationId xmlns:a16="http://schemas.microsoft.com/office/drawing/2014/main" id="{F6165D75-26A8-40AE-985F-C8717FB20BDD}"/>
              </a:ext>
            </a:extLst>
          </p:cNvPr>
          <p:cNvSpPr/>
          <p:nvPr/>
        </p:nvSpPr>
        <p:spPr>
          <a:xfrm>
            <a:off x="4428423" y="6374055"/>
            <a:ext cx="2986427" cy="461665"/>
          </a:xfrm>
          <a:prstGeom prst="rect">
            <a:avLst/>
          </a:prstGeom>
          <a:noFill/>
        </p:spPr>
        <p:txBody>
          <a:bodyPr wrap="square" lIns="91440" tIns="45720" rIns="91440" bIns="45720">
            <a:spAutoFit/>
          </a:bodyPr>
          <a:lstStyle/>
          <a:p>
            <a:pPr algn="ct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Total Earnings $1500</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5" name="Picture 34" descr="A picture containing graphical user interface&#10;&#10;Description automatically generated">
            <a:extLst>
              <a:ext uri="{FF2B5EF4-FFF2-40B4-BE49-F238E27FC236}">
                <a16:creationId xmlns:a16="http://schemas.microsoft.com/office/drawing/2014/main" id="{0F3DB69B-12E1-41CF-9957-BAD8C9EB3C7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2885" y="1532831"/>
            <a:ext cx="1627376" cy="1524471"/>
          </a:xfrm>
          <a:prstGeom prst="rect">
            <a:avLst/>
          </a:prstGeom>
        </p:spPr>
      </p:pic>
      <p:sp>
        <p:nvSpPr>
          <p:cNvPr id="36" name="TextBox 35">
            <a:extLst>
              <a:ext uri="{FF2B5EF4-FFF2-40B4-BE49-F238E27FC236}">
                <a16:creationId xmlns:a16="http://schemas.microsoft.com/office/drawing/2014/main" id="{2A37A926-62E2-435A-AA10-E09A9B6B3450}"/>
              </a:ext>
            </a:extLst>
          </p:cNvPr>
          <p:cNvSpPr txBox="1"/>
          <p:nvPr/>
        </p:nvSpPr>
        <p:spPr>
          <a:xfrm>
            <a:off x="34166" y="569894"/>
            <a:ext cx="6096000" cy="707886"/>
          </a:xfrm>
          <a:prstGeom prst="rect">
            <a:avLst/>
          </a:prstGeom>
          <a:noFill/>
        </p:spPr>
        <p:txBody>
          <a:bodyPr wrap="square">
            <a:spAutoFit/>
          </a:bodyPr>
          <a:lstStyle/>
          <a:p>
            <a:r>
              <a:rPr lang="fr-FR" b="1" dirty="0">
                <a:solidFill>
                  <a:srgbClr val="C00000"/>
                </a:solidFill>
                <a:latin typeface="Engravers MT" panose="02090707080505020304" pitchFamily="18" charset="0"/>
                <a:ea typeface="Calibri" panose="020F0502020204030204" pitchFamily="34" charset="0"/>
                <a:cs typeface="Times New Roman" panose="02020603050405020304" pitchFamily="18" charset="0"/>
              </a:rPr>
              <a:t>$500</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 </a:t>
            </a:r>
            <a:r>
              <a:rPr lang="fr-FR" b="1" u="sng" dirty="0">
                <a:highlight>
                  <a:srgbClr val="FFFF00"/>
                </a:highlight>
                <a:latin typeface="Engravers MT" panose="02090707080505020304" pitchFamily="18" charset="0"/>
                <a:ea typeface="Calibri" panose="020F0502020204030204" pitchFamily="34" charset="0"/>
                <a:cs typeface="Times New Roman" panose="02020603050405020304" pitchFamily="18" charset="0"/>
              </a:rPr>
              <a:t>Plus</a:t>
            </a:r>
            <a:r>
              <a:rPr lang="fr-FR" sz="1800" b="1" u="sng" dirty="0">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 a one time admin </a:t>
            </a:r>
            <a:r>
              <a:rPr lang="fr-FR" sz="1800" b="1" u="sng" dirty="0" err="1">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fee</a:t>
            </a:r>
            <a:r>
              <a:rPr lang="fr-FR" sz="1800" b="1" u="sng" dirty="0">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 </a:t>
            </a:r>
            <a:r>
              <a:rPr lang="fr-FR" sz="1800" b="1" dirty="0">
                <a:effectLst/>
                <a:latin typeface="Engravers MT" panose="02090707080505020304" pitchFamily="18" charset="0"/>
                <a:ea typeface="Calibri" panose="020F0502020204030204" pitchFamily="34" charset="0"/>
                <a:cs typeface="Times New Roman" panose="02020603050405020304" pitchFamily="18" charset="0"/>
              </a:rPr>
              <a:t>of </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$95 </a:t>
            </a:r>
            <a:r>
              <a:rPr lang="fr-FR" sz="1800" b="1" dirty="0">
                <a:effectLst/>
                <a:latin typeface="Engravers MT" panose="02090707080505020304" pitchFamily="18" charset="0"/>
                <a:ea typeface="Calibri" panose="020F0502020204030204" pitchFamily="34" charset="0"/>
                <a:cs typeface="Times New Roman" panose="02020603050405020304" pitchFamily="18" charset="0"/>
              </a:rPr>
              <a:t>Total of </a:t>
            </a:r>
            <a:r>
              <a:rPr lang="fr-FR" sz="18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$595</a:t>
            </a:r>
            <a:endParaRPr lang="en-US" dirty="0"/>
          </a:p>
        </p:txBody>
      </p:sp>
      <p:cxnSp>
        <p:nvCxnSpPr>
          <p:cNvPr id="37" name="Straight Connector 36">
            <a:extLst>
              <a:ext uri="{FF2B5EF4-FFF2-40B4-BE49-F238E27FC236}">
                <a16:creationId xmlns:a16="http://schemas.microsoft.com/office/drawing/2014/main" id="{03B7AF7C-C0EC-4754-F60F-D66D370BF252}"/>
              </a:ext>
            </a:extLst>
          </p:cNvPr>
          <p:cNvCxnSpPr>
            <a:cxnSpLocks/>
          </p:cNvCxnSpPr>
          <p:nvPr/>
        </p:nvCxnSpPr>
        <p:spPr>
          <a:xfrm flipV="1">
            <a:off x="9432741" y="6006465"/>
            <a:ext cx="744929" cy="323024"/>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81002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25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75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250"/>
                                  </p:stCondLst>
                                  <p:childTnLst>
                                    <p:set>
                                      <p:cBhvr>
                                        <p:cTn id="16" dur="1" fill="hold">
                                          <p:stCondLst>
                                            <p:cond delay="0"/>
                                          </p:stCondLst>
                                        </p:cTn>
                                        <p:tgtEl>
                                          <p:spTgt spid="75"/>
                                        </p:tgtEl>
                                        <p:attrNameLst>
                                          <p:attrName>style.visibility</p:attrName>
                                        </p:attrNameLst>
                                      </p:cBhvr>
                                      <p:to>
                                        <p:strVal val="visible"/>
                                      </p:to>
                                    </p:set>
                                    <p:animEffect transition="in" filter="barn(inVertical)">
                                      <p:cBhvr>
                                        <p:cTn id="17" dur="75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7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25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7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25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25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75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25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75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250"/>
                                  </p:stCondLst>
                                  <p:childTnLst>
                                    <p:set>
                                      <p:cBhvr>
                                        <p:cTn id="53" dur="1" fill="hold">
                                          <p:stCondLst>
                                            <p:cond delay="0"/>
                                          </p:stCondLst>
                                        </p:cTn>
                                        <p:tgtEl>
                                          <p:spTgt spid="30"/>
                                        </p:tgtEl>
                                        <p:attrNameLst>
                                          <p:attrName>style.visibility</p:attrName>
                                        </p:attrNameLst>
                                      </p:cBhvr>
                                      <p:to>
                                        <p:strVal val="visible"/>
                                      </p:to>
                                    </p:set>
                                    <p:animEffect transition="in" filter="barn(inVertical)">
                                      <p:cBhvr>
                                        <p:cTn id="54" dur="75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25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73291A-2D5F-44BA-8BBD-EE0B8A6C79CD}"/>
              </a:ext>
            </a:extLst>
          </p:cNvPr>
          <p:cNvSpPr txBox="1"/>
          <p:nvPr/>
        </p:nvSpPr>
        <p:spPr>
          <a:xfrm>
            <a:off x="510208" y="283767"/>
            <a:ext cx="11171583" cy="3662541"/>
          </a:xfrm>
          <a:prstGeom prst="rect">
            <a:avLst/>
          </a:prstGeom>
          <a:noFill/>
        </p:spPr>
        <p:txBody>
          <a:bodyPr wrap="square">
            <a:spAutoFit/>
          </a:bodyPr>
          <a:lstStyle/>
          <a:p>
            <a:pPr algn="ctr"/>
            <a:r>
              <a:rPr lang="en-US" sz="3600" b="1" dirty="0">
                <a:solidFill>
                  <a:srgbClr val="C00000"/>
                </a:solidFill>
              </a:rPr>
              <a:t>Important General Disclaimer </a:t>
            </a:r>
          </a:p>
          <a:p>
            <a:endParaRPr lang="en-US" dirty="0"/>
          </a:p>
          <a:p>
            <a:endParaRPr lang="en-US" sz="1600" b="1" dirty="0"/>
          </a:p>
          <a:p>
            <a:r>
              <a:rPr lang="en-US" dirty="0"/>
              <a:t>PRODUCT DISCLAIMER: No statement in this presentation has been evaluated by the Food and Drug Administration. Any product mentioned is not intended to diagnose, treat, cure, or prevent any disease. The information provided within this presentation, is for informational purposes only and is not intended as a substitute for advice from your physician or other health care professional. </a:t>
            </a:r>
          </a:p>
          <a:p>
            <a:endParaRPr lang="en-US" dirty="0"/>
          </a:p>
          <a:p>
            <a:endParaRPr lang="en-US" dirty="0"/>
          </a:p>
          <a:p>
            <a:r>
              <a:rPr lang="en-US" dirty="0"/>
              <a:t>INCOME DISCLAIMER: The Club BizsSmart Consultant Rewards Program is optional and is not a solicitation to participate. Any reference to potential income is not a guarantee or warranty and any income earned is based on the Customer's/Consultant's effort, skill and hard work.</a:t>
            </a:r>
          </a:p>
        </p:txBody>
      </p:sp>
      <p:cxnSp>
        <p:nvCxnSpPr>
          <p:cNvPr id="8" name="Straight Connector 7">
            <a:extLst>
              <a:ext uri="{FF2B5EF4-FFF2-40B4-BE49-F238E27FC236}">
                <a16:creationId xmlns:a16="http://schemas.microsoft.com/office/drawing/2014/main" id="{24F054AF-C1B7-4733-97AC-54F7F9E44AB0}"/>
              </a:ext>
            </a:extLst>
          </p:cNvPr>
          <p:cNvCxnSpPr/>
          <p:nvPr/>
        </p:nvCxnSpPr>
        <p:spPr>
          <a:xfrm>
            <a:off x="1014413" y="955606"/>
            <a:ext cx="9386888" cy="0"/>
          </a:xfrm>
          <a:prstGeom prst="line">
            <a:avLst/>
          </a:prstGeom>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66157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advTm="5000">
        <p15:prstTrans prst="curtains"/>
      </p:transition>
    </mc:Choice>
    <mc:Fallback xmlns="">
      <p:transition spd="slow"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44" descr="Antique cash register keys">
            <a:extLst>
              <a:ext uri="{FF2B5EF4-FFF2-40B4-BE49-F238E27FC236}">
                <a16:creationId xmlns:a16="http://schemas.microsoft.com/office/drawing/2014/main" id="{9AAAC39C-126F-492D-875E-A8EB6663F342}"/>
              </a:ext>
            </a:extLst>
          </p:cNvPr>
          <p:cNvPicPr>
            <a:picLocks noChangeAspect="1"/>
          </p:cNvPicPr>
          <p:nvPr/>
        </p:nvPicPr>
        <p:blipFill rotWithShape="1">
          <a:blip r:embed="rId2"/>
          <a:srcRect t="13821" b="1593"/>
          <a:stretch/>
        </p:blipFill>
        <p:spPr>
          <a:xfrm>
            <a:off x="20" y="10"/>
            <a:ext cx="12191980" cy="6857990"/>
          </a:xfrm>
          <a:prstGeom prst="rect">
            <a:avLst/>
          </a:prstGeom>
        </p:spPr>
      </p:pic>
      <p:sp>
        <p:nvSpPr>
          <p:cNvPr id="49" name="Rectangle 4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2">
            <a:extLst>
              <a:ext uri="{FF2B5EF4-FFF2-40B4-BE49-F238E27FC236}">
                <a16:creationId xmlns:a16="http://schemas.microsoft.com/office/drawing/2014/main" id="{8D5E8703-5441-468B-BCD2-FD7941144330}"/>
              </a:ext>
            </a:extLst>
          </p:cNvPr>
          <p:cNvSpPr>
            <a:spLocks noGrp="1"/>
          </p:cNvSpPr>
          <p:nvPr>
            <p:ph idx="1"/>
          </p:nvPr>
        </p:nvSpPr>
        <p:spPr>
          <a:xfrm>
            <a:off x="508001" y="1383041"/>
            <a:ext cx="4005942" cy="4169619"/>
          </a:xfrm>
        </p:spPr>
        <p:txBody>
          <a:bodyPr>
            <a:normAutofit lnSpcReduction="10000"/>
          </a:bodyPr>
          <a:lstStyle/>
          <a:p>
            <a:r>
              <a:rPr lang="en-US" sz="3600" b="1" dirty="0">
                <a:ln w="13462">
                  <a:solidFill>
                    <a:schemeClr val="bg1"/>
                  </a:solidFill>
                  <a:prstDash val="solid"/>
                </a:ln>
                <a:effectLst>
                  <a:outerShdw dist="38100" dir="2700000" algn="bl" rotWithShape="0">
                    <a:schemeClr val="accent5"/>
                  </a:outerShdw>
                </a:effectLst>
              </a:rPr>
              <a:t>When Cathy takes the $1500 earnings from the $500 Matrix to upgrade to the $1000 Matrix she would have a total of $300 profit left over.</a:t>
            </a:r>
            <a:endParaRPr lang="en-US" sz="3600" b="1" cap="none" spc="0" dirty="0">
              <a:ln w="13462">
                <a:solidFill>
                  <a:schemeClr val="bg1"/>
                </a:solidFill>
                <a:prstDash val="solid"/>
              </a:ln>
              <a:effectLst>
                <a:outerShdw dist="38100" dir="2700000" algn="bl" rotWithShape="0">
                  <a:schemeClr val="accent5"/>
                </a:outerShdw>
              </a:effectLst>
            </a:endParaRPr>
          </a:p>
        </p:txBody>
      </p:sp>
      <p:sp>
        <p:nvSpPr>
          <p:cNvPr id="2" name="Arrow: Down 1">
            <a:extLst>
              <a:ext uri="{FF2B5EF4-FFF2-40B4-BE49-F238E27FC236}">
                <a16:creationId xmlns:a16="http://schemas.microsoft.com/office/drawing/2014/main" id="{7A11362D-5DEF-45EF-8368-5A2775560113}"/>
              </a:ext>
            </a:extLst>
          </p:cNvPr>
          <p:cNvSpPr/>
          <p:nvPr/>
        </p:nvSpPr>
        <p:spPr>
          <a:xfrm>
            <a:off x="6824869" y="5156052"/>
            <a:ext cx="755373" cy="14302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627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4000">
        <p15:prstTrans prst="curtains"/>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posing for the camera&#10;&#10;Description automatically generated">
            <a:extLst>
              <a:ext uri="{FF2B5EF4-FFF2-40B4-BE49-F238E27FC236}">
                <a16:creationId xmlns:a16="http://schemas.microsoft.com/office/drawing/2014/main" id="{E71ECD88-2C9B-46B4-A701-D2A28FA2AAD0}"/>
              </a:ext>
            </a:extLst>
          </p:cNvPr>
          <p:cNvPicPr>
            <a:picLocks noChangeAspect="1"/>
          </p:cNvPicPr>
          <p:nvPr/>
        </p:nvPicPr>
        <p:blipFill rotWithShape="1">
          <a:blip r:embed="rId2">
            <a:extLst>
              <a:ext uri="{28A0092B-C50C-407E-A947-70E740481C1C}">
                <a14:useLocalDpi xmlns:a14="http://schemas.microsoft.com/office/drawing/2010/main" val="0"/>
              </a:ext>
            </a:extLst>
          </a:blip>
          <a:srcRect l="16736" r="16449" b="6949"/>
          <a:stretch/>
        </p:blipFill>
        <p:spPr>
          <a:xfrm>
            <a:off x="7959693" y="900333"/>
            <a:ext cx="4247297" cy="5567082"/>
          </a:xfrm>
          <a:prstGeom prst="rect">
            <a:avLst/>
          </a:prstGeom>
        </p:spPr>
      </p:pic>
      <p:sp>
        <p:nvSpPr>
          <p:cNvPr id="9" name="TextBox 8">
            <a:extLst>
              <a:ext uri="{FF2B5EF4-FFF2-40B4-BE49-F238E27FC236}">
                <a16:creationId xmlns:a16="http://schemas.microsoft.com/office/drawing/2014/main" id="{D76DDD05-FF3A-4891-BDA2-1D7A1E3F186B}"/>
              </a:ext>
            </a:extLst>
          </p:cNvPr>
          <p:cNvSpPr txBox="1"/>
          <p:nvPr/>
        </p:nvSpPr>
        <p:spPr>
          <a:xfrm>
            <a:off x="993913" y="710310"/>
            <a:ext cx="8400961" cy="2430858"/>
          </a:xfrm>
          <a:prstGeom prst="rect">
            <a:avLst/>
          </a:prstGeom>
          <a:noFill/>
        </p:spPr>
        <p:txBody>
          <a:bodyPr wrap="square">
            <a:spAutoFit/>
          </a:bodyPr>
          <a:lstStyle/>
          <a:p>
            <a:pPr marL="0" marR="0" indent="0" algn="ctr">
              <a:lnSpc>
                <a:spcPct val="107000"/>
              </a:lnSpc>
              <a:spcBef>
                <a:spcPts val="0"/>
              </a:spcBef>
              <a:spcAft>
                <a:spcPts val="800"/>
              </a:spcAft>
              <a:buNone/>
            </a:pPr>
            <a:r>
              <a:rPr lang="fr-FR" sz="2800" b="1" dirty="0" err="1">
                <a:solidFill>
                  <a:srgbClr val="C00000"/>
                </a:solidFill>
                <a:latin typeface="Engravers MT" panose="02090707080505020304" pitchFamily="18" charset="0"/>
                <a:ea typeface="Calibri" panose="020F0502020204030204" pitchFamily="34" charset="0"/>
                <a:cs typeface="Times New Roman" panose="02020603050405020304" pitchFamily="18" charset="0"/>
              </a:rPr>
              <a:t>When</a:t>
            </a:r>
            <a:r>
              <a:rPr lang="fr-FR" sz="2800" b="1" dirty="0">
                <a:solidFill>
                  <a:srgbClr val="C00000"/>
                </a:solidFill>
                <a:latin typeface="Engravers MT" panose="02090707080505020304" pitchFamily="18" charset="0"/>
                <a:ea typeface="Calibri" panose="020F0502020204030204" pitchFamily="34" charset="0"/>
                <a:cs typeface="Times New Roman" panose="02020603050405020304" pitchFamily="18" charset="0"/>
              </a:rPr>
              <a:t> Cathy </a:t>
            </a:r>
            <a:r>
              <a:rPr lang="fr-FR" sz="2800" b="1" dirty="0" err="1">
                <a:solidFill>
                  <a:srgbClr val="C00000"/>
                </a:solidFill>
                <a:latin typeface="Engravers MT" panose="02090707080505020304" pitchFamily="18" charset="0"/>
                <a:ea typeface="Calibri" panose="020F0502020204030204" pitchFamily="34" charset="0"/>
                <a:cs typeface="Times New Roman" panose="02020603050405020304" pitchFamily="18" charset="0"/>
              </a:rPr>
              <a:t>saw</a:t>
            </a:r>
            <a:r>
              <a:rPr lang="fr-FR" sz="2800" b="1" dirty="0">
                <a:solidFill>
                  <a:srgbClr val="C00000"/>
                </a:solidFill>
                <a:latin typeface="Engravers MT" panose="02090707080505020304" pitchFamily="18" charset="0"/>
                <a:ea typeface="Calibri" panose="020F0502020204030204" pitchFamily="34" charset="0"/>
                <a:cs typeface="Times New Roman" panose="02020603050405020304" pitchFamily="18" charset="0"/>
              </a:rPr>
              <a:t> how </a:t>
            </a:r>
            <a:r>
              <a:rPr lang="fr-FR" sz="2800" b="1" dirty="0" err="1">
                <a:solidFill>
                  <a:srgbClr val="C00000"/>
                </a:solidFill>
                <a:latin typeface="Engravers MT" panose="02090707080505020304" pitchFamily="18" charset="0"/>
                <a:ea typeface="Calibri" panose="020F0502020204030204" pitchFamily="34" charset="0"/>
                <a:cs typeface="Times New Roman" panose="02020603050405020304" pitchFamily="18" charset="0"/>
              </a:rPr>
              <a:t>easy</a:t>
            </a:r>
            <a:r>
              <a:rPr lang="fr-FR" sz="2800" b="1" dirty="0">
                <a:solidFill>
                  <a:srgbClr val="C00000"/>
                </a:solidFill>
                <a:latin typeface="Engravers MT" panose="02090707080505020304" pitchFamily="18" charset="0"/>
                <a:ea typeface="Calibri" panose="020F0502020204030204" pitchFamily="34" charset="0"/>
                <a:cs typeface="Times New Roman" panose="02020603050405020304" pitchFamily="18" charset="0"/>
              </a:rPr>
              <a:t> </a:t>
            </a:r>
            <a:r>
              <a:rPr lang="fr-FR" sz="2800" b="1" dirty="0" err="1">
                <a:solidFill>
                  <a:srgbClr val="C00000"/>
                </a:solidFill>
                <a:latin typeface="Engravers MT" panose="02090707080505020304" pitchFamily="18" charset="0"/>
                <a:ea typeface="Calibri" panose="020F0502020204030204" pitchFamily="34" charset="0"/>
                <a:cs typeface="Times New Roman" panose="02020603050405020304" pitchFamily="18" charset="0"/>
              </a:rPr>
              <a:t>it</a:t>
            </a:r>
            <a:r>
              <a:rPr lang="fr-FR" sz="2800" b="1" dirty="0">
                <a:solidFill>
                  <a:srgbClr val="C00000"/>
                </a:solidFill>
                <a:latin typeface="Engravers MT" panose="02090707080505020304" pitchFamily="18" charset="0"/>
                <a:ea typeface="Calibri" panose="020F0502020204030204" pitchFamily="34" charset="0"/>
                <a:cs typeface="Times New Roman" panose="02020603050405020304" pitchFamily="18" charset="0"/>
              </a:rPr>
              <a:t> </a:t>
            </a:r>
            <a:r>
              <a:rPr lang="fr-FR" sz="2800" b="1" dirty="0" err="1">
                <a:solidFill>
                  <a:srgbClr val="C00000"/>
                </a:solidFill>
                <a:latin typeface="Engravers MT" panose="02090707080505020304" pitchFamily="18" charset="0"/>
                <a:ea typeface="Calibri" panose="020F0502020204030204" pitchFamily="34" charset="0"/>
                <a:cs typeface="Times New Roman" panose="02020603050405020304" pitchFamily="18" charset="0"/>
              </a:rPr>
              <a:t>is</a:t>
            </a:r>
            <a:endParaRPr lang="fr-FR" sz="28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fr-FR" sz="5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err="1">
                <a:effectLst/>
                <a:latin typeface="Engravers MT" panose="02090707080505020304" pitchFamily="18" charset="0"/>
                <a:ea typeface="Calibri" panose="020F0502020204030204" pitchFamily="34" charset="0"/>
                <a:cs typeface="Times New Roman" panose="02020603050405020304" pitchFamily="18" charset="0"/>
              </a:rPr>
              <a:t>she</a:t>
            </a:r>
            <a:r>
              <a:rPr lang="fr-FR" sz="1800" b="1" dirty="0">
                <a:effectLst/>
                <a:latin typeface="Engravers MT" panose="02090707080505020304" pitchFamily="18" charset="0"/>
                <a:ea typeface="Calibri" panose="020F0502020204030204" pitchFamily="34" charset="0"/>
                <a:cs typeface="Times New Roman" panose="02020603050405020304" pitchFamily="18" charset="0"/>
              </a:rPr>
              <a:t> </a:t>
            </a:r>
            <a:r>
              <a:rPr lang="fr-FR" b="1" dirty="0" err="1">
                <a:latin typeface="Engravers MT" panose="02090707080505020304" pitchFamily="18" charset="0"/>
                <a:ea typeface="Calibri" panose="020F0502020204030204" pitchFamily="34" charset="0"/>
                <a:cs typeface="Times New Roman" panose="02020603050405020304" pitchFamily="18" charset="0"/>
              </a:rPr>
              <a:t>decided</a:t>
            </a:r>
            <a:r>
              <a:rPr lang="fr-FR" b="1" dirty="0">
                <a:latin typeface="Engravers MT" panose="02090707080505020304" pitchFamily="18" charset="0"/>
                <a:ea typeface="Calibri" panose="020F0502020204030204" pitchFamily="34" charset="0"/>
                <a:cs typeface="Times New Roman" panose="02020603050405020304" pitchFamily="18" charset="0"/>
              </a:rPr>
              <a:t> to </a:t>
            </a:r>
            <a:r>
              <a:rPr lang="fr-FR" b="1" dirty="0" err="1">
                <a:latin typeface="Engravers MT" panose="02090707080505020304" pitchFamily="18" charset="0"/>
                <a:ea typeface="Calibri" panose="020F0502020204030204" pitchFamily="34" charset="0"/>
                <a:cs typeface="Times New Roman" panose="02020603050405020304" pitchFamily="18" charset="0"/>
              </a:rPr>
              <a:t>add</a:t>
            </a:r>
            <a:r>
              <a:rPr lang="fr-FR" b="1" dirty="0">
                <a:latin typeface="Engravers MT" panose="02090707080505020304" pitchFamily="18" charset="0"/>
                <a:ea typeface="Calibri" panose="020F0502020204030204" pitchFamily="34" charset="0"/>
                <a:cs typeface="Times New Roman" panose="02020603050405020304" pitchFamily="18" charset="0"/>
              </a:rPr>
              <a:t> the smart 1000 matrix for</a:t>
            </a:r>
            <a:r>
              <a:rPr lang="fr-FR" sz="1800" b="1" dirty="0">
                <a:effectLst/>
                <a:latin typeface="Engravers MT" panose="02090707080505020304" pitchFamily="18" charset="0"/>
                <a:ea typeface="Calibri" panose="020F0502020204030204" pitchFamily="34" charset="0"/>
                <a:cs typeface="Times New Roman" panose="02020603050405020304" pitchFamily="18" charset="0"/>
              </a:rPr>
              <a:t> </a:t>
            </a:r>
            <a:r>
              <a:rPr lang="fr-FR" b="1" dirty="0">
                <a:solidFill>
                  <a:srgbClr val="C00000"/>
                </a:solidFill>
                <a:latin typeface="Engravers MT" panose="02090707080505020304" pitchFamily="18" charset="0"/>
                <a:ea typeface="Calibri" panose="020F0502020204030204" pitchFamily="34" charset="0"/>
                <a:cs typeface="Times New Roman" panose="02020603050405020304" pitchFamily="18" charset="0"/>
              </a:rPr>
              <a:t>$1</a:t>
            </a:r>
            <a:r>
              <a:rPr lang="fr-FR"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000</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 </a:t>
            </a:r>
            <a:r>
              <a:rPr lang="fr-FR" b="1" u="sng" dirty="0">
                <a:highlight>
                  <a:srgbClr val="FFFF00"/>
                </a:highlight>
                <a:latin typeface="Engravers MT" panose="02090707080505020304" pitchFamily="18" charset="0"/>
                <a:ea typeface="Calibri" panose="020F0502020204030204" pitchFamily="34" charset="0"/>
                <a:cs typeface="Times New Roman" panose="02020603050405020304" pitchFamily="18" charset="0"/>
              </a:rPr>
              <a:t>Plus</a:t>
            </a:r>
            <a:r>
              <a:rPr lang="fr-FR" sz="1800" b="1" u="sng" dirty="0">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 a one time admin fee </a:t>
            </a:r>
            <a:r>
              <a:rPr lang="fr-FR" sz="1800" b="1" dirty="0">
                <a:effectLst/>
                <a:latin typeface="Engravers MT" panose="02090707080505020304" pitchFamily="18" charset="0"/>
                <a:ea typeface="Calibri" panose="020F0502020204030204" pitchFamily="34" charset="0"/>
                <a:cs typeface="Times New Roman" panose="02020603050405020304" pitchFamily="18" charset="0"/>
              </a:rPr>
              <a:t>of </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$200</a:t>
            </a:r>
          </a:p>
          <a:p>
            <a:pPr marL="0" marR="0" indent="0">
              <a:lnSpc>
                <a:spcPct val="107000"/>
              </a:lnSpc>
              <a:spcBef>
                <a:spcPts val="0"/>
              </a:spcBef>
              <a:spcAft>
                <a:spcPts val="800"/>
              </a:spcAft>
              <a:buNone/>
            </a:pPr>
            <a:endPar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fr-FR" sz="2800" b="1" dirty="0">
                <a:effectLst/>
                <a:latin typeface="Engravers MT" panose="02090707080505020304" pitchFamily="18" charset="0"/>
                <a:ea typeface="Calibri" panose="020F0502020204030204" pitchFamily="34" charset="0"/>
                <a:cs typeface="Times New Roman" panose="02020603050405020304" pitchFamily="18" charset="0"/>
              </a:rPr>
              <a:t>Total of </a:t>
            </a:r>
            <a:r>
              <a:rPr lang="fr-FR" sz="28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$1200  </a:t>
            </a:r>
            <a:endParaRPr lang="en-US" sz="28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endParaRPr>
          </a:p>
        </p:txBody>
      </p:sp>
      <p:pic>
        <p:nvPicPr>
          <p:cNvPr id="3" name="Picture 2" descr="Graphical user interface&#10;&#10;Description automatically generated">
            <a:extLst>
              <a:ext uri="{FF2B5EF4-FFF2-40B4-BE49-F238E27FC236}">
                <a16:creationId xmlns:a16="http://schemas.microsoft.com/office/drawing/2014/main" id="{31F7E623-3D87-48A8-895A-F54EC5456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4706" y="3141168"/>
            <a:ext cx="2886062" cy="2716293"/>
          </a:xfrm>
          <a:prstGeom prst="rect">
            <a:avLst/>
          </a:prstGeom>
        </p:spPr>
      </p:pic>
      <p:sp>
        <p:nvSpPr>
          <p:cNvPr id="6" name="TextBox 5">
            <a:extLst>
              <a:ext uri="{FF2B5EF4-FFF2-40B4-BE49-F238E27FC236}">
                <a16:creationId xmlns:a16="http://schemas.microsoft.com/office/drawing/2014/main" id="{6285CD3E-1782-4EF2-6A66-97C597F3196B}"/>
              </a:ext>
            </a:extLst>
          </p:cNvPr>
          <p:cNvSpPr txBox="1"/>
          <p:nvPr/>
        </p:nvSpPr>
        <p:spPr>
          <a:xfrm>
            <a:off x="331304" y="3919331"/>
            <a:ext cx="5013402" cy="1569660"/>
          </a:xfrm>
          <a:prstGeom prst="rect">
            <a:avLst/>
          </a:prstGeom>
          <a:noFill/>
        </p:spPr>
        <p:txBody>
          <a:bodyPr wrap="square">
            <a:spAutoFit/>
          </a:bodyPr>
          <a:lstStyle/>
          <a:p>
            <a:r>
              <a:rPr lang="fr-FR" sz="2400" b="1" dirty="0">
                <a:solidFill>
                  <a:srgbClr val="C00000"/>
                </a:solidFill>
                <a:latin typeface="Arial" pitchFamily="34" charset="0"/>
                <a:ea typeface="Calibri" panose="020F0502020204030204" pitchFamily="34" charset="0"/>
                <a:cs typeface="Arial" pitchFamily="34" charset="0"/>
              </a:rPr>
              <a:t>$1000</a:t>
            </a:r>
            <a:r>
              <a:rPr lang="fr-FR" sz="2400" b="1" dirty="0">
                <a:solidFill>
                  <a:srgbClr val="C00000"/>
                </a:solidFill>
                <a:effectLst/>
                <a:latin typeface="Arial" pitchFamily="34" charset="0"/>
                <a:ea typeface="Calibri" panose="020F0502020204030204" pitchFamily="34" charset="0"/>
                <a:cs typeface="Arial" pitchFamily="34" charset="0"/>
              </a:rPr>
              <a:t> </a:t>
            </a:r>
            <a:r>
              <a:rPr lang="fr-FR" sz="2400" b="1" u="sng" dirty="0">
                <a:highlight>
                  <a:srgbClr val="FFFF00"/>
                </a:highlight>
                <a:latin typeface="Arial" pitchFamily="34" charset="0"/>
                <a:ea typeface="Calibri" panose="020F0502020204030204" pitchFamily="34" charset="0"/>
                <a:cs typeface="Arial" pitchFamily="34" charset="0"/>
              </a:rPr>
              <a:t>Plus</a:t>
            </a:r>
            <a:r>
              <a:rPr lang="fr-FR" sz="2400" b="1" u="sng" dirty="0">
                <a:effectLst/>
                <a:highlight>
                  <a:srgbClr val="FFFF00"/>
                </a:highlight>
                <a:latin typeface="Arial" pitchFamily="34" charset="0"/>
                <a:ea typeface="Calibri" panose="020F0502020204030204" pitchFamily="34" charset="0"/>
                <a:cs typeface="Arial" pitchFamily="34" charset="0"/>
              </a:rPr>
              <a:t> a one-time admin </a:t>
            </a:r>
            <a:r>
              <a:rPr lang="fr-FR" sz="2400" b="1" u="sng" dirty="0" err="1">
                <a:effectLst/>
                <a:highlight>
                  <a:srgbClr val="FFFF00"/>
                </a:highlight>
                <a:latin typeface="Arial" pitchFamily="34" charset="0"/>
                <a:ea typeface="Calibri" panose="020F0502020204030204" pitchFamily="34" charset="0"/>
                <a:cs typeface="Arial" pitchFamily="34" charset="0"/>
              </a:rPr>
              <a:t>fee</a:t>
            </a:r>
            <a:r>
              <a:rPr lang="fr-FR" sz="2400" b="1" u="sng" dirty="0">
                <a:effectLst/>
                <a:highlight>
                  <a:srgbClr val="FFFF00"/>
                </a:highlight>
                <a:latin typeface="Arial" pitchFamily="34" charset="0"/>
                <a:ea typeface="Calibri" panose="020F0502020204030204" pitchFamily="34" charset="0"/>
                <a:cs typeface="Arial" pitchFamily="34" charset="0"/>
              </a:rPr>
              <a:t> </a:t>
            </a:r>
            <a:r>
              <a:rPr lang="fr-FR" sz="2400" b="1" dirty="0">
                <a:effectLst/>
                <a:latin typeface="Arial" pitchFamily="34" charset="0"/>
                <a:ea typeface="Calibri" panose="020F0502020204030204" pitchFamily="34" charset="0"/>
                <a:cs typeface="Arial" pitchFamily="34" charset="0"/>
              </a:rPr>
              <a:t>of </a:t>
            </a:r>
            <a:r>
              <a:rPr lang="fr-FR" sz="2400" b="1" dirty="0">
                <a:solidFill>
                  <a:srgbClr val="C00000"/>
                </a:solidFill>
                <a:effectLst/>
                <a:latin typeface="Arial" pitchFamily="34" charset="0"/>
                <a:ea typeface="Calibri" panose="020F0502020204030204" pitchFamily="34" charset="0"/>
                <a:cs typeface="Arial" pitchFamily="34" charset="0"/>
              </a:rPr>
              <a:t>$200 </a:t>
            </a:r>
            <a:r>
              <a:rPr lang="fr-FR" sz="2400" b="1" dirty="0">
                <a:effectLst/>
                <a:latin typeface="Arial" pitchFamily="34" charset="0"/>
                <a:ea typeface="Calibri" panose="020F0502020204030204" pitchFamily="34" charset="0"/>
                <a:cs typeface="Arial" pitchFamily="34" charset="0"/>
              </a:rPr>
              <a:t>Total of </a:t>
            </a:r>
            <a:r>
              <a:rPr lang="fr-FR" sz="2400" b="1" dirty="0">
                <a:solidFill>
                  <a:srgbClr val="C00000"/>
                </a:solidFill>
                <a:effectLst/>
                <a:latin typeface="Arial" pitchFamily="34" charset="0"/>
                <a:ea typeface="Calibri" panose="020F0502020204030204" pitchFamily="34" charset="0"/>
                <a:cs typeface="Arial" pitchFamily="34" charset="0"/>
              </a:rPr>
              <a:t>$1200 </a:t>
            </a:r>
          </a:p>
          <a:p>
            <a:pPr>
              <a:buNone/>
            </a:pPr>
            <a:r>
              <a:rPr lang="fr-FR" sz="2400" b="1" dirty="0">
                <a:effectLst/>
                <a:latin typeface="Arial" pitchFamily="34" charset="0"/>
                <a:ea typeface="Calibri" panose="020F0502020204030204" pitchFamily="34" charset="0"/>
                <a:cs typeface="Arial" pitchFamily="34" charset="0"/>
              </a:rPr>
              <a:t>(</a:t>
            </a:r>
            <a:r>
              <a:rPr lang="fr-FR" sz="2400" b="1" dirty="0" err="1">
                <a:effectLst/>
                <a:latin typeface="Arial" pitchFamily="34" charset="0"/>
                <a:ea typeface="Calibri" panose="020F0502020204030204" pitchFamily="34" charset="0"/>
                <a:cs typeface="Arial" pitchFamily="34" charset="0"/>
              </a:rPr>
              <a:t>Potential</a:t>
            </a:r>
            <a:r>
              <a:rPr lang="fr-FR" sz="2400" b="1" dirty="0">
                <a:effectLst/>
                <a:latin typeface="Arial" pitchFamily="34" charset="0"/>
                <a:ea typeface="Calibri" panose="020F0502020204030204" pitchFamily="34" charset="0"/>
                <a:cs typeface="Arial" pitchFamily="34" charset="0"/>
              </a:rPr>
              <a:t> </a:t>
            </a:r>
            <a:r>
              <a:rPr lang="fr-FR" sz="2400" b="1" dirty="0" err="1">
                <a:effectLst/>
                <a:latin typeface="Arial" pitchFamily="34" charset="0"/>
                <a:ea typeface="Calibri" panose="020F0502020204030204" pitchFamily="34" charset="0"/>
                <a:cs typeface="Arial" pitchFamily="34" charset="0"/>
              </a:rPr>
              <a:t>Earnings</a:t>
            </a:r>
            <a:r>
              <a:rPr lang="fr-FR" sz="2400" b="1" dirty="0">
                <a:effectLst/>
                <a:latin typeface="Arial" pitchFamily="34" charset="0"/>
                <a:ea typeface="Calibri" panose="020F0502020204030204" pitchFamily="34" charset="0"/>
                <a:cs typeface="Arial" pitchFamily="34" charset="0"/>
              </a:rPr>
              <a:t> of $3,000) Over &amp; Over </a:t>
            </a:r>
            <a:r>
              <a:rPr lang="fr-FR" sz="2400" b="1" dirty="0" err="1">
                <a:effectLst/>
                <a:latin typeface="Arial" pitchFamily="34" charset="0"/>
                <a:ea typeface="Calibri" panose="020F0502020204030204" pitchFamily="34" charset="0"/>
                <a:cs typeface="Arial" pitchFamily="34" charset="0"/>
              </a:rPr>
              <a:t>again</a:t>
            </a:r>
            <a:endParaRPr lang="fr-FR" sz="2400" b="1" dirty="0">
              <a:effectLst/>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481285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4000">
        <p15:prstTrans prst="curtains"/>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circle(in)">
                                      <p:cBhvr>
                                        <p:cTn id="7"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13" name="Connector: Elbow 12">
            <a:extLst>
              <a:ext uri="{FF2B5EF4-FFF2-40B4-BE49-F238E27FC236}">
                <a16:creationId xmlns:a16="http://schemas.microsoft.com/office/drawing/2014/main" id="{48E32907-7B09-4A1F-ACB3-F4B969113F37}"/>
              </a:ext>
            </a:extLst>
          </p:cNvPr>
          <p:cNvCxnSpPr>
            <a:cxnSpLocks/>
          </p:cNvCxnSpPr>
          <p:nvPr/>
        </p:nvCxnSpPr>
        <p:spPr>
          <a:xfrm rot="10800000" flipV="1">
            <a:off x="2949644" y="2590800"/>
            <a:ext cx="2481339" cy="544790"/>
          </a:xfrm>
          <a:prstGeom prst="bentConnector3">
            <a:avLst>
              <a:gd name="adj1" fmla="val 99135"/>
            </a:avLst>
          </a:prstGeom>
        </p:spPr>
        <p:style>
          <a:lnRef idx="3">
            <a:schemeClr val="accent3"/>
          </a:lnRef>
          <a:fillRef idx="0">
            <a:schemeClr val="accent3"/>
          </a:fillRef>
          <a:effectRef idx="2">
            <a:schemeClr val="accent3"/>
          </a:effectRef>
          <a:fontRef idx="minor">
            <a:schemeClr val="tx1"/>
          </a:fontRef>
        </p:style>
      </p:cxnSp>
      <p:cxnSp>
        <p:nvCxnSpPr>
          <p:cNvPr id="28" name="Connector: Elbow 27">
            <a:extLst>
              <a:ext uri="{FF2B5EF4-FFF2-40B4-BE49-F238E27FC236}">
                <a16:creationId xmlns:a16="http://schemas.microsoft.com/office/drawing/2014/main" id="{8FBA55D0-05F4-46B8-8948-84F32FCC997C}"/>
              </a:ext>
            </a:extLst>
          </p:cNvPr>
          <p:cNvCxnSpPr>
            <a:cxnSpLocks/>
          </p:cNvCxnSpPr>
          <p:nvPr/>
        </p:nvCxnSpPr>
        <p:spPr>
          <a:xfrm rot="16200000" flipV="1">
            <a:off x="6647297" y="1361388"/>
            <a:ext cx="449922" cy="2908745"/>
          </a:xfrm>
          <a:prstGeom prst="bentConnector2">
            <a:avLst/>
          </a:prstGeom>
        </p:spPr>
        <p:style>
          <a:lnRef idx="3">
            <a:schemeClr val="accent3"/>
          </a:lnRef>
          <a:fillRef idx="0">
            <a:schemeClr val="accent3"/>
          </a:fillRef>
          <a:effectRef idx="2">
            <a:schemeClr val="accent3"/>
          </a:effectRef>
          <a:fontRef idx="minor">
            <a:schemeClr val="tx1"/>
          </a:fontRef>
        </p:style>
      </p:cxnSp>
      <p:cxnSp>
        <p:nvCxnSpPr>
          <p:cNvPr id="33" name="Connector: Elbow 32">
            <a:extLst>
              <a:ext uri="{FF2B5EF4-FFF2-40B4-BE49-F238E27FC236}">
                <a16:creationId xmlns:a16="http://schemas.microsoft.com/office/drawing/2014/main" id="{DE6E2117-8264-4257-B960-4C2C737A4632}"/>
              </a:ext>
            </a:extLst>
          </p:cNvPr>
          <p:cNvCxnSpPr>
            <a:cxnSpLocks/>
          </p:cNvCxnSpPr>
          <p:nvPr/>
        </p:nvCxnSpPr>
        <p:spPr>
          <a:xfrm rot="10800000" flipV="1">
            <a:off x="1711840" y="4323375"/>
            <a:ext cx="1144495" cy="395283"/>
          </a:xfrm>
          <a:prstGeom prst="bentConnector3">
            <a:avLst>
              <a:gd name="adj1" fmla="val 99459"/>
            </a:avLst>
          </a:prstGeom>
        </p:spPr>
        <p:style>
          <a:lnRef idx="3">
            <a:schemeClr val="accent3"/>
          </a:lnRef>
          <a:fillRef idx="0">
            <a:schemeClr val="accent3"/>
          </a:fillRef>
          <a:effectRef idx="2">
            <a:schemeClr val="accent3"/>
          </a:effectRef>
          <a:fontRef idx="minor">
            <a:schemeClr val="tx1"/>
          </a:fontRef>
        </p:style>
      </p:cxnSp>
      <p:cxnSp>
        <p:nvCxnSpPr>
          <p:cNvPr id="39" name="Connector: Elbow 38">
            <a:extLst>
              <a:ext uri="{FF2B5EF4-FFF2-40B4-BE49-F238E27FC236}">
                <a16:creationId xmlns:a16="http://schemas.microsoft.com/office/drawing/2014/main" id="{8938261A-C03C-4A41-B6AE-8305DFFB1FCA}"/>
              </a:ext>
            </a:extLst>
          </p:cNvPr>
          <p:cNvCxnSpPr>
            <a:cxnSpLocks/>
          </p:cNvCxnSpPr>
          <p:nvPr/>
        </p:nvCxnSpPr>
        <p:spPr>
          <a:xfrm rot="10800000" flipV="1">
            <a:off x="6791539" y="4316878"/>
            <a:ext cx="1435247" cy="522690"/>
          </a:xfrm>
          <a:prstGeom prst="bentConnector3">
            <a:avLst>
              <a:gd name="adj1" fmla="val 97530"/>
            </a:avLst>
          </a:prstGeom>
        </p:spPr>
        <p:style>
          <a:lnRef idx="3">
            <a:schemeClr val="accent3"/>
          </a:lnRef>
          <a:fillRef idx="0">
            <a:schemeClr val="accent3"/>
          </a:fillRef>
          <a:effectRef idx="2">
            <a:schemeClr val="accent3"/>
          </a:effectRef>
          <a:fontRef idx="minor">
            <a:schemeClr val="tx1"/>
          </a:fontRef>
        </p:style>
      </p:cxnSp>
      <p:cxnSp>
        <p:nvCxnSpPr>
          <p:cNvPr id="40" name="Connector: Elbow 39">
            <a:extLst>
              <a:ext uri="{FF2B5EF4-FFF2-40B4-BE49-F238E27FC236}">
                <a16:creationId xmlns:a16="http://schemas.microsoft.com/office/drawing/2014/main" id="{8B9CF82D-0EF4-494E-8F76-5854C74E9234}"/>
              </a:ext>
            </a:extLst>
          </p:cNvPr>
          <p:cNvCxnSpPr>
            <a:cxnSpLocks/>
          </p:cNvCxnSpPr>
          <p:nvPr/>
        </p:nvCxnSpPr>
        <p:spPr>
          <a:xfrm rot="10800000">
            <a:off x="2827137" y="4324488"/>
            <a:ext cx="1677866" cy="467281"/>
          </a:xfrm>
          <a:prstGeom prst="bentConnector3">
            <a:avLst>
              <a:gd name="adj1" fmla="val -1038"/>
            </a:avLst>
          </a:prstGeom>
        </p:spPr>
        <p:style>
          <a:lnRef idx="3">
            <a:schemeClr val="accent3"/>
          </a:lnRef>
          <a:fillRef idx="0">
            <a:schemeClr val="accent3"/>
          </a:fillRef>
          <a:effectRef idx="2">
            <a:schemeClr val="accent3"/>
          </a:effectRef>
          <a:fontRef idx="minor">
            <a:schemeClr val="tx1"/>
          </a:fontRef>
        </p:style>
      </p:cxnSp>
      <p:cxnSp>
        <p:nvCxnSpPr>
          <p:cNvPr id="46" name="Connector: Elbow 45">
            <a:extLst>
              <a:ext uri="{FF2B5EF4-FFF2-40B4-BE49-F238E27FC236}">
                <a16:creationId xmlns:a16="http://schemas.microsoft.com/office/drawing/2014/main" id="{54E948B8-200A-4FFA-92D3-FB2F92B7D33D}"/>
              </a:ext>
            </a:extLst>
          </p:cNvPr>
          <p:cNvCxnSpPr>
            <a:cxnSpLocks/>
          </p:cNvCxnSpPr>
          <p:nvPr/>
        </p:nvCxnSpPr>
        <p:spPr>
          <a:xfrm rot="10800000">
            <a:off x="8244261" y="4316880"/>
            <a:ext cx="1649134" cy="474887"/>
          </a:xfrm>
          <a:prstGeom prst="bentConnector3">
            <a:avLst>
              <a:gd name="adj1" fmla="val 1594"/>
            </a:avLst>
          </a:prstGeom>
        </p:spPr>
        <p:style>
          <a:lnRef idx="3">
            <a:schemeClr val="accent3"/>
          </a:lnRef>
          <a:fillRef idx="0">
            <a:schemeClr val="accent3"/>
          </a:fillRef>
          <a:effectRef idx="2">
            <a:schemeClr val="accent3"/>
          </a:effectRef>
          <a:fontRef idx="minor">
            <a:schemeClr val="tx1"/>
          </a:fontRef>
        </p:style>
      </p:cxnSp>
      <p:pic>
        <p:nvPicPr>
          <p:cNvPr id="78" name="Picture 77">
            <a:extLst>
              <a:ext uri="{FF2B5EF4-FFF2-40B4-BE49-F238E27FC236}">
                <a16:creationId xmlns:a16="http://schemas.microsoft.com/office/drawing/2014/main" id="{CFE82DEC-06C9-40F6-9C6F-1124817225CD}"/>
              </a:ext>
            </a:extLst>
          </p:cNvPr>
          <p:cNvPicPr>
            <a:picLocks noChangeAspect="1"/>
          </p:cNvPicPr>
          <p:nvPr/>
        </p:nvPicPr>
        <p:blipFill rotWithShape="1">
          <a:blip r:embed="rId2"/>
          <a:srcRect/>
          <a:stretch/>
        </p:blipFill>
        <p:spPr>
          <a:xfrm>
            <a:off x="1218768" y="5971065"/>
            <a:ext cx="936934" cy="257890"/>
          </a:xfrm>
          <a:prstGeom prst="rect">
            <a:avLst/>
          </a:prstGeom>
        </p:spPr>
      </p:pic>
      <p:pic>
        <p:nvPicPr>
          <p:cNvPr id="80" name="Picture 79">
            <a:extLst>
              <a:ext uri="{FF2B5EF4-FFF2-40B4-BE49-F238E27FC236}">
                <a16:creationId xmlns:a16="http://schemas.microsoft.com/office/drawing/2014/main" id="{DDBA7A1E-45F8-4935-9AFC-77F219EF7A27}"/>
              </a:ext>
            </a:extLst>
          </p:cNvPr>
          <p:cNvPicPr>
            <a:picLocks noChangeAspect="1"/>
          </p:cNvPicPr>
          <p:nvPr/>
        </p:nvPicPr>
        <p:blipFill rotWithShape="1">
          <a:blip r:embed="rId2"/>
          <a:srcRect/>
          <a:stretch/>
        </p:blipFill>
        <p:spPr>
          <a:xfrm>
            <a:off x="3961601" y="6042370"/>
            <a:ext cx="936934" cy="257890"/>
          </a:xfrm>
          <a:prstGeom prst="rect">
            <a:avLst/>
          </a:prstGeom>
        </p:spPr>
      </p:pic>
      <p:pic>
        <p:nvPicPr>
          <p:cNvPr id="81" name="Picture 80">
            <a:extLst>
              <a:ext uri="{FF2B5EF4-FFF2-40B4-BE49-F238E27FC236}">
                <a16:creationId xmlns:a16="http://schemas.microsoft.com/office/drawing/2014/main" id="{6128724E-F8A6-42C8-B4C5-81334BF18239}"/>
              </a:ext>
            </a:extLst>
          </p:cNvPr>
          <p:cNvPicPr>
            <a:picLocks noChangeAspect="1"/>
          </p:cNvPicPr>
          <p:nvPr/>
        </p:nvPicPr>
        <p:blipFill rotWithShape="1">
          <a:blip r:embed="rId2"/>
          <a:srcRect/>
          <a:stretch/>
        </p:blipFill>
        <p:spPr>
          <a:xfrm>
            <a:off x="9340843" y="6017668"/>
            <a:ext cx="936934" cy="257890"/>
          </a:xfrm>
          <a:prstGeom prst="rect">
            <a:avLst/>
          </a:prstGeom>
        </p:spPr>
      </p:pic>
      <p:pic>
        <p:nvPicPr>
          <p:cNvPr id="83" name="Picture 82">
            <a:extLst>
              <a:ext uri="{FF2B5EF4-FFF2-40B4-BE49-F238E27FC236}">
                <a16:creationId xmlns:a16="http://schemas.microsoft.com/office/drawing/2014/main" id="{3D6E17E5-B081-4FFE-845A-9DF7A14A59F0}"/>
              </a:ext>
            </a:extLst>
          </p:cNvPr>
          <p:cNvPicPr>
            <a:picLocks noChangeAspect="1"/>
          </p:cNvPicPr>
          <p:nvPr/>
        </p:nvPicPr>
        <p:blipFill rotWithShape="1">
          <a:blip r:embed="rId2"/>
          <a:srcRect/>
          <a:stretch/>
        </p:blipFill>
        <p:spPr>
          <a:xfrm>
            <a:off x="6379304" y="6042370"/>
            <a:ext cx="936934" cy="257890"/>
          </a:xfrm>
          <a:prstGeom prst="rect">
            <a:avLst/>
          </a:prstGeom>
        </p:spPr>
      </p:pic>
      <p:pic>
        <p:nvPicPr>
          <p:cNvPr id="92" name="Picture 91">
            <a:extLst>
              <a:ext uri="{FF2B5EF4-FFF2-40B4-BE49-F238E27FC236}">
                <a16:creationId xmlns:a16="http://schemas.microsoft.com/office/drawing/2014/main" id="{AD300B61-E6B6-4880-BE83-031E7DA03472}"/>
              </a:ext>
            </a:extLst>
          </p:cNvPr>
          <p:cNvPicPr>
            <a:picLocks noChangeAspect="1"/>
          </p:cNvPicPr>
          <p:nvPr/>
        </p:nvPicPr>
        <p:blipFill rotWithShape="1">
          <a:blip r:embed="rId3"/>
          <a:srcRect/>
          <a:stretch/>
        </p:blipFill>
        <p:spPr>
          <a:xfrm>
            <a:off x="8543660" y="6228955"/>
            <a:ext cx="2561323" cy="308311"/>
          </a:xfrm>
          <a:prstGeom prst="rect">
            <a:avLst/>
          </a:prstGeom>
        </p:spPr>
      </p:pic>
      <p:sp>
        <p:nvSpPr>
          <p:cNvPr id="32" name="Arrow: Curved Right 31">
            <a:extLst>
              <a:ext uri="{FF2B5EF4-FFF2-40B4-BE49-F238E27FC236}">
                <a16:creationId xmlns:a16="http://schemas.microsoft.com/office/drawing/2014/main" id="{93632E80-DA1F-4F3A-BACE-6E34E2AF9376}"/>
              </a:ext>
            </a:extLst>
          </p:cNvPr>
          <p:cNvSpPr/>
          <p:nvPr/>
        </p:nvSpPr>
        <p:spPr>
          <a:xfrm>
            <a:off x="3495029" y="2114156"/>
            <a:ext cx="2019948" cy="1690257"/>
          </a:xfrm>
          <a:prstGeom prst="curvedRightArrow">
            <a:avLst>
              <a:gd name="adj1" fmla="val 15041"/>
              <a:gd name="adj2" fmla="val 50000"/>
              <a:gd name="adj3" fmla="val 25000"/>
            </a:avLst>
          </a:prstGeom>
          <a:solidFill>
            <a:schemeClr val="tx1"/>
          </a:solidFill>
          <a:ln w="3810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80F1B516-AAF0-46DF-95A5-2C75327AEBA2}"/>
              </a:ext>
            </a:extLst>
          </p:cNvPr>
          <p:cNvPicPr>
            <a:picLocks noChangeAspect="1"/>
          </p:cNvPicPr>
          <p:nvPr/>
        </p:nvPicPr>
        <p:blipFill rotWithShape="1">
          <a:blip r:embed="rId4"/>
          <a:srcRect/>
          <a:stretch/>
        </p:blipFill>
        <p:spPr>
          <a:xfrm>
            <a:off x="7856949" y="3156261"/>
            <a:ext cx="845873" cy="1167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5CD45B23-CEE7-4947-8504-A4FA9E92845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Lst>
          </a:blip>
          <a:srcRect/>
          <a:stretch/>
        </p:blipFill>
        <p:spPr>
          <a:xfrm>
            <a:off x="4056138" y="4799003"/>
            <a:ext cx="1016240" cy="1162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FFD51A8C-E1DD-497D-9418-C3D4839B4A5F}"/>
              </a:ext>
            </a:extLst>
          </p:cNvPr>
          <p:cNvPicPr>
            <a:picLocks noChangeAspect="1"/>
          </p:cNvPicPr>
          <p:nvPr/>
        </p:nvPicPr>
        <p:blipFill rotWithShape="1">
          <a:blip r:embed="rId7"/>
          <a:srcRect/>
          <a:stretch/>
        </p:blipFill>
        <p:spPr>
          <a:xfrm>
            <a:off x="6372589" y="4843112"/>
            <a:ext cx="943649" cy="1146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BD1D423F-B27B-431F-A217-5747A1CC53E1}"/>
              </a:ext>
            </a:extLst>
          </p:cNvPr>
          <p:cNvPicPr>
            <a:picLocks noChangeAspect="1"/>
          </p:cNvPicPr>
          <p:nvPr/>
        </p:nvPicPr>
        <p:blipFill rotWithShape="1">
          <a:blip r:embed="rId8"/>
          <a:srcRect/>
          <a:stretch/>
        </p:blipFill>
        <p:spPr>
          <a:xfrm>
            <a:off x="9340843" y="4827940"/>
            <a:ext cx="936934" cy="1142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A person posing for the camera&#10;&#10;Description automatically generated">
            <a:extLst>
              <a:ext uri="{FF2B5EF4-FFF2-40B4-BE49-F238E27FC236}">
                <a16:creationId xmlns:a16="http://schemas.microsoft.com/office/drawing/2014/main" id="{7F078EAB-64B5-4FA3-B1D2-A87793321C6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251543" y="1173206"/>
            <a:ext cx="1121046" cy="1469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3" name="Picture 72">
            <a:extLst>
              <a:ext uri="{FF2B5EF4-FFF2-40B4-BE49-F238E27FC236}">
                <a16:creationId xmlns:a16="http://schemas.microsoft.com/office/drawing/2014/main" id="{C8CB5C02-5B05-4022-92F5-39C406B144F9}"/>
              </a:ext>
            </a:extLst>
          </p:cNvPr>
          <p:cNvPicPr/>
          <p:nvPr/>
        </p:nvPicPr>
        <p:blipFill rotWithShape="1">
          <a:blip r:embed="rId10"/>
          <a:srcRect/>
          <a:stretch/>
        </p:blipFill>
        <p:spPr>
          <a:xfrm>
            <a:off x="2487616" y="3137425"/>
            <a:ext cx="939800" cy="1179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5" name="Picture 74">
            <a:extLst>
              <a:ext uri="{FF2B5EF4-FFF2-40B4-BE49-F238E27FC236}">
                <a16:creationId xmlns:a16="http://schemas.microsoft.com/office/drawing/2014/main" id="{883F2899-A940-4433-A35B-0883B7DA41C3}"/>
              </a:ext>
            </a:extLst>
          </p:cNvPr>
          <p:cNvPicPr/>
          <p:nvPr/>
        </p:nvPicPr>
        <p:blipFill rotWithShape="1">
          <a:blip r:embed="rId11"/>
          <a:srcRect/>
          <a:stretch/>
        </p:blipFill>
        <p:spPr>
          <a:xfrm>
            <a:off x="1303451" y="4718658"/>
            <a:ext cx="956310" cy="1162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a:extLst>
              <a:ext uri="{FF2B5EF4-FFF2-40B4-BE49-F238E27FC236}">
                <a16:creationId xmlns:a16="http://schemas.microsoft.com/office/drawing/2014/main" id="{F8D2B0D5-095B-47A1-A51A-70272FC50F14}"/>
              </a:ext>
            </a:extLst>
          </p:cNvPr>
          <p:cNvPicPr>
            <a:picLocks noChangeAspect="1"/>
          </p:cNvPicPr>
          <p:nvPr/>
        </p:nvPicPr>
        <p:blipFill rotWithShape="1">
          <a:blip r:embed="rId12"/>
          <a:srcRect/>
          <a:stretch/>
        </p:blipFill>
        <p:spPr>
          <a:xfrm>
            <a:off x="9136015" y="861868"/>
            <a:ext cx="2790941" cy="2541294"/>
          </a:xfrm>
          <a:prstGeom prst="rect">
            <a:avLst/>
          </a:prstGeom>
        </p:spPr>
      </p:pic>
      <p:pic>
        <p:nvPicPr>
          <p:cNvPr id="30" name="Picture 29">
            <a:extLst>
              <a:ext uri="{FF2B5EF4-FFF2-40B4-BE49-F238E27FC236}">
                <a16:creationId xmlns:a16="http://schemas.microsoft.com/office/drawing/2014/main" id="{68CE5F8D-5BDC-4871-9A37-75F2B25C6A01}"/>
              </a:ext>
            </a:extLst>
          </p:cNvPr>
          <p:cNvPicPr/>
          <p:nvPr/>
        </p:nvPicPr>
        <p:blipFill rotWithShape="1">
          <a:blip r:embed="rId13">
            <a:extLst>
              <a:ext uri="{BEBA8EAE-BF5A-486C-A8C5-ECC9F3942E4B}">
                <a14:imgProps xmlns:a14="http://schemas.microsoft.com/office/drawing/2010/main">
                  <a14:imgLayer r:embed="rId14">
                    <a14:imgEffect>
                      <a14:brightnessContrast contrast="20000"/>
                    </a14:imgEffect>
                  </a14:imgLayer>
                </a14:imgProps>
              </a:ext>
            </a:extLst>
          </a:blip>
          <a:srcRect/>
          <a:stretch/>
        </p:blipFill>
        <p:spPr bwMode="auto">
          <a:xfrm>
            <a:off x="5201803" y="2811439"/>
            <a:ext cx="1378586" cy="24586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AFB99D10-0A21-4F41-9075-5CA4100BE74D}"/>
              </a:ext>
            </a:extLst>
          </p:cNvPr>
          <p:cNvSpPr txBox="1"/>
          <p:nvPr/>
        </p:nvSpPr>
        <p:spPr>
          <a:xfrm>
            <a:off x="5287031" y="2267980"/>
            <a:ext cx="812665" cy="400110"/>
          </a:xfrm>
          <a:prstGeom prst="rect">
            <a:avLst/>
          </a:prstGeom>
          <a:solidFill>
            <a:schemeClr val="accent5">
              <a:lumMod val="60000"/>
              <a:lumOff val="40000"/>
            </a:schemeClr>
          </a:solidFill>
        </p:spPr>
        <p:txBody>
          <a:bodyPr wrap="square" rtlCol="0">
            <a:spAutoFit/>
          </a:bodyPr>
          <a:lstStyle/>
          <a:p>
            <a:r>
              <a:rPr lang="en-US" sz="2000" b="1" dirty="0"/>
              <a:t>Cathy</a:t>
            </a:r>
          </a:p>
        </p:txBody>
      </p:sp>
      <p:sp>
        <p:nvSpPr>
          <p:cNvPr id="29" name="Arrow: Curved Right 28">
            <a:extLst>
              <a:ext uri="{FF2B5EF4-FFF2-40B4-BE49-F238E27FC236}">
                <a16:creationId xmlns:a16="http://schemas.microsoft.com/office/drawing/2014/main" id="{E1106544-7DAE-4D28-980F-7F4C4BDB6C4C}"/>
              </a:ext>
            </a:extLst>
          </p:cNvPr>
          <p:cNvSpPr/>
          <p:nvPr/>
        </p:nvSpPr>
        <p:spPr>
          <a:xfrm rot="10800000">
            <a:off x="6076075" y="1907903"/>
            <a:ext cx="2088516" cy="1690257"/>
          </a:xfrm>
          <a:prstGeom prst="curvedRightArrow">
            <a:avLst>
              <a:gd name="adj1" fmla="val 15041"/>
              <a:gd name="adj2" fmla="val 50000"/>
              <a:gd name="adj3" fmla="val 25000"/>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15FB68F4-8923-4796-90E3-DFCE9F253AE9}"/>
              </a:ext>
            </a:extLst>
          </p:cNvPr>
          <p:cNvSpPr txBox="1"/>
          <p:nvPr/>
        </p:nvSpPr>
        <p:spPr>
          <a:xfrm>
            <a:off x="648621" y="133516"/>
            <a:ext cx="4249914" cy="584775"/>
          </a:xfrm>
          <a:prstGeom prst="rect">
            <a:avLst/>
          </a:prstGeom>
          <a:noFill/>
        </p:spPr>
        <p:txBody>
          <a:bodyPr wrap="square" rtlCol="0">
            <a:spAutoFit/>
          </a:bodyPr>
          <a:lstStyle/>
          <a:p>
            <a:r>
              <a:rPr lang="en-US" sz="3200" b="1" dirty="0"/>
              <a:t>1</a:t>
            </a:r>
            <a:r>
              <a:rPr lang="en-US" sz="3200" b="1" baseline="30000" dirty="0"/>
              <a:t>st</a:t>
            </a:r>
            <a:r>
              <a:rPr lang="en-US" sz="3200" b="1" dirty="0"/>
              <a:t> $1000 Smart Matrix</a:t>
            </a:r>
          </a:p>
        </p:txBody>
      </p:sp>
      <p:sp>
        <p:nvSpPr>
          <p:cNvPr id="26" name="Rectangle 25">
            <a:extLst>
              <a:ext uri="{FF2B5EF4-FFF2-40B4-BE49-F238E27FC236}">
                <a16:creationId xmlns:a16="http://schemas.microsoft.com/office/drawing/2014/main" id="{BC2EB461-C216-4DB0-86CB-4762B406A64D}"/>
              </a:ext>
            </a:extLst>
          </p:cNvPr>
          <p:cNvSpPr/>
          <p:nvPr/>
        </p:nvSpPr>
        <p:spPr>
          <a:xfrm>
            <a:off x="4796721" y="5289614"/>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27" name="Rectangle 26">
            <a:extLst>
              <a:ext uri="{FF2B5EF4-FFF2-40B4-BE49-F238E27FC236}">
                <a16:creationId xmlns:a16="http://schemas.microsoft.com/office/drawing/2014/main" id="{068EF9EC-CD3F-4EFD-944F-C56279B70906}"/>
              </a:ext>
            </a:extLst>
          </p:cNvPr>
          <p:cNvSpPr/>
          <p:nvPr/>
        </p:nvSpPr>
        <p:spPr>
          <a:xfrm>
            <a:off x="2317368" y="5244542"/>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31" name="Rectangle 30">
            <a:extLst>
              <a:ext uri="{FF2B5EF4-FFF2-40B4-BE49-F238E27FC236}">
                <a16:creationId xmlns:a16="http://schemas.microsoft.com/office/drawing/2014/main" id="{5B44E6AE-D987-49AE-9F87-6FD872CFC049}"/>
              </a:ext>
            </a:extLst>
          </p:cNvPr>
          <p:cNvSpPr/>
          <p:nvPr/>
        </p:nvSpPr>
        <p:spPr>
          <a:xfrm>
            <a:off x="7537426" y="5222382"/>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34" name="TextBox 33">
            <a:extLst>
              <a:ext uri="{FF2B5EF4-FFF2-40B4-BE49-F238E27FC236}">
                <a16:creationId xmlns:a16="http://schemas.microsoft.com/office/drawing/2014/main" id="{944DA455-D4F7-41FD-B4CF-AD2669F68483}"/>
              </a:ext>
            </a:extLst>
          </p:cNvPr>
          <p:cNvSpPr txBox="1"/>
          <p:nvPr/>
        </p:nvSpPr>
        <p:spPr>
          <a:xfrm>
            <a:off x="60482" y="582772"/>
            <a:ext cx="6096000" cy="707886"/>
          </a:xfrm>
          <a:prstGeom prst="rect">
            <a:avLst/>
          </a:prstGeom>
          <a:noFill/>
        </p:spPr>
        <p:txBody>
          <a:bodyPr wrap="square">
            <a:spAutoFit/>
          </a:bodyPr>
          <a:lstStyle/>
          <a:p>
            <a:r>
              <a:rPr lang="fr-FR" b="1" dirty="0">
                <a:solidFill>
                  <a:srgbClr val="C00000"/>
                </a:solidFill>
                <a:latin typeface="Engravers MT" panose="02090707080505020304" pitchFamily="18" charset="0"/>
                <a:ea typeface="Calibri" panose="020F0502020204030204" pitchFamily="34" charset="0"/>
                <a:cs typeface="Times New Roman" panose="02020603050405020304" pitchFamily="18" charset="0"/>
              </a:rPr>
              <a:t>$</a:t>
            </a:r>
            <a:r>
              <a:rPr lang="fr-FR" sz="2000" b="1" dirty="0">
                <a:solidFill>
                  <a:srgbClr val="C00000"/>
                </a:solidFill>
                <a:latin typeface="Engravers MT" panose="02090707080505020304" pitchFamily="18" charset="0"/>
                <a:ea typeface="Calibri" panose="020F0502020204030204" pitchFamily="34" charset="0"/>
                <a:cs typeface="Times New Roman" panose="02020603050405020304" pitchFamily="18" charset="0"/>
              </a:rPr>
              <a:t>1000</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 </a:t>
            </a:r>
            <a:r>
              <a:rPr lang="fr-FR" b="1" u="sng" dirty="0">
                <a:highlight>
                  <a:srgbClr val="FFFF00"/>
                </a:highlight>
                <a:latin typeface="Engravers MT" panose="02090707080505020304" pitchFamily="18" charset="0"/>
                <a:ea typeface="Calibri" panose="020F0502020204030204" pitchFamily="34" charset="0"/>
                <a:cs typeface="Times New Roman" panose="02020603050405020304" pitchFamily="18" charset="0"/>
              </a:rPr>
              <a:t>Plus</a:t>
            </a:r>
            <a:r>
              <a:rPr lang="fr-FR" sz="1800" b="1" u="sng" dirty="0">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 a one-time admin </a:t>
            </a:r>
            <a:r>
              <a:rPr lang="fr-FR" sz="1800" b="1" u="sng" dirty="0" err="1">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fee</a:t>
            </a:r>
            <a:r>
              <a:rPr lang="fr-FR" sz="1800" b="1" u="sng" dirty="0">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 </a:t>
            </a:r>
            <a:r>
              <a:rPr lang="fr-FR" sz="1800" b="1" dirty="0">
                <a:effectLst/>
                <a:latin typeface="Engravers MT" panose="02090707080505020304" pitchFamily="18" charset="0"/>
                <a:ea typeface="Calibri" panose="020F0502020204030204" pitchFamily="34" charset="0"/>
                <a:cs typeface="Times New Roman" panose="02020603050405020304" pitchFamily="18" charset="0"/>
              </a:rPr>
              <a:t>of </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$200 </a:t>
            </a:r>
            <a:r>
              <a:rPr lang="fr-FR" sz="1800" b="1" dirty="0">
                <a:effectLst/>
                <a:latin typeface="Engravers MT" panose="02090707080505020304" pitchFamily="18" charset="0"/>
                <a:ea typeface="Calibri" panose="020F0502020204030204" pitchFamily="34" charset="0"/>
                <a:cs typeface="Times New Roman" panose="02020603050405020304" pitchFamily="18" charset="0"/>
              </a:rPr>
              <a:t>Total of </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$1200</a:t>
            </a:r>
            <a:endParaRPr lang="en-US" sz="2000" dirty="0"/>
          </a:p>
        </p:txBody>
      </p:sp>
      <p:cxnSp>
        <p:nvCxnSpPr>
          <p:cNvPr id="35" name="Straight Connector 34">
            <a:extLst>
              <a:ext uri="{FF2B5EF4-FFF2-40B4-BE49-F238E27FC236}">
                <a16:creationId xmlns:a16="http://schemas.microsoft.com/office/drawing/2014/main" id="{B993F5BC-C616-ED48-E340-BBEE35717DAD}"/>
              </a:ext>
            </a:extLst>
          </p:cNvPr>
          <p:cNvCxnSpPr>
            <a:cxnSpLocks/>
          </p:cNvCxnSpPr>
          <p:nvPr/>
        </p:nvCxnSpPr>
        <p:spPr>
          <a:xfrm flipV="1">
            <a:off x="9528313" y="6006465"/>
            <a:ext cx="649357" cy="22249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36" name="Rectangle 35">
            <a:extLst>
              <a:ext uri="{FF2B5EF4-FFF2-40B4-BE49-F238E27FC236}">
                <a16:creationId xmlns:a16="http://schemas.microsoft.com/office/drawing/2014/main" id="{53613F23-025D-238F-4FC8-A5DED91EA09D}"/>
              </a:ext>
            </a:extLst>
          </p:cNvPr>
          <p:cNvSpPr/>
          <p:nvPr/>
        </p:nvSpPr>
        <p:spPr>
          <a:xfrm>
            <a:off x="4428423" y="6374055"/>
            <a:ext cx="2986427" cy="461665"/>
          </a:xfrm>
          <a:prstGeom prst="rect">
            <a:avLst/>
          </a:prstGeom>
          <a:noFill/>
        </p:spPr>
        <p:txBody>
          <a:bodyPr wrap="square" lIns="91440" tIns="45720" rIns="91440" bIns="45720">
            <a:spAutoFit/>
          </a:bodyPr>
          <a:lstStyle/>
          <a:p>
            <a:pPr algn="ct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Total Earnings $3000</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8" name="Picture 7" descr="Graphical user interface&#10;&#10;Description automatically generated">
            <a:extLst>
              <a:ext uri="{FF2B5EF4-FFF2-40B4-BE49-F238E27FC236}">
                <a16:creationId xmlns:a16="http://schemas.microsoft.com/office/drawing/2014/main" id="{0C159A48-144B-66B5-3D07-AEFC6FA551E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0083" y="1283069"/>
            <a:ext cx="1665619" cy="1567642"/>
          </a:xfrm>
          <a:prstGeom prst="rect">
            <a:avLst/>
          </a:prstGeom>
        </p:spPr>
      </p:pic>
    </p:spTree>
    <p:extLst>
      <p:ext uri="{BB962C8B-B14F-4D97-AF65-F5344CB8AC3E}">
        <p14:creationId xmlns:p14="http://schemas.microsoft.com/office/powerpoint/2010/main" val="2594540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25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75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250"/>
                                  </p:stCondLst>
                                  <p:childTnLst>
                                    <p:set>
                                      <p:cBhvr>
                                        <p:cTn id="16" dur="1" fill="hold">
                                          <p:stCondLst>
                                            <p:cond delay="0"/>
                                          </p:stCondLst>
                                        </p:cTn>
                                        <p:tgtEl>
                                          <p:spTgt spid="75"/>
                                        </p:tgtEl>
                                        <p:attrNameLst>
                                          <p:attrName>style.visibility</p:attrName>
                                        </p:attrNameLst>
                                      </p:cBhvr>
                                      <p:to>
                                        <p:strVal val="visible"/>
                                      </p:to>
                                    </p:set>
                                    <p:animEffect transition="in" filter="barn(inVertical)">
                                      <p:cBhvr>
                                        <p:cTn id="17" dur="75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25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1000"/>
                                        <p:tgtEl>
                                          <p:spTgt spid="78"/>
                                        </p:tgtEl>
                                      </p:cBhvr>
                                    </p:animEffect>
                                    <p:anim calcmode="lin" valueType="num">
                                      <p:cBhvr>
                                        <p:cTn id="23" dur="1000" fill="hold"/>
                                        <p:tgtEl>
                                          <p:spTgt spid="78"/>
                                        </p:tgtEl>
                                        <p:attrNameLst>
                                          <p:attrName>ppt_x</p:attrName>
                                        </p:attrNameLst>
                                      </p:cBhvr>
                                      <p:tavLst>
                                        <p:tav tm="0">
                                          <p:val>
                                            <p:strVal val="#ppt_x"/>
                                          </p:val>
                                        </p:tav>
                                        <p:tav tm="100000">
                                          <p:val>
                                            <p:strVal val="#ppt_x"/>
                                          </p:val>
                                        </p:tav>
                                      </p:tavLst>
                                    </p:anim>
                                    <p:anim calcmode="lin" valueType="num">
                                      <p:cBhvr>
                                        <p:cTn id="24"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25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75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25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1000"/>
                                        <p:tgtEl>
                                          <p:spTgt spid="80"/>
                                        </p:tgtEl>
                                      </p:cBhvr>
                                    </p:animEffect>
                                    <p:anim calcmode="lin" valueType="num">
                                      <p:cBhvr>
                                        <p:cTn id="35" dur="1000" fill="hold"/>
                                        <p:tgtEl>
                                          <p:spTgt spid="80"/>
                                        </p:tgtEl>
                                        <p:attrNameLst>
                                          <p:attrName>ppt_x</p:attrName>
                                        </p:attrNameLst>
                                      </p:cBhvr>
                                      <p:tavLst>
                                        <p:tav tm="0">
                                          <p:val>
                                            <p:strVal val="#ppt_x"/>
                                          </p:val>
                                        </p:tav>
                                        <p:tav tm="100000">
                                          <p:val>
                                            <p:strVal val="#ppt_x"/>
                                          </p:val>
                                        </p:tav>
                                      </p:tavLst>
                                    </p:anim>
                                    <p:anim calcmode="lin" valueType="num">
                                      <p:cBhvr>
                                        <p:cTn id="36"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25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75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250"/>
                                  </p:stCondLst>
                                  <p:childTnLst>
                                    <p:set>
                                      <p:cBhvr>
                                        <p:cTn id="45" dur="1" fill="hold">
                                          <p:stCondLst>
                                            <p:cond delay="0"/>
                                          </p:stCondLst>
                                        </p:cTn>
                                        <p:tgtEl>
                                          <p:spTgt spid="83"/>
                                        </p:tgtEl>
                                        <p:attrNameLst>
                                          <p:attrName>style.visibility</p:attrName>
                                        </p:attrNameLst>
                                      </p:cBhvr>
                                      <p:to>
                                        <p:strVal val="visible"/>
                                      </p:to>
                                    </p:set>
                                    <p:animEffect transition="in" filter="fade">
                                      <p:cBhvr>
                                        <p:cTn id="46" dur="1000"/>
                                        <p:tgtEl>
                                          <p:spTgt spid="83"/>
                                        </p:tgtEl>
                                      </p:cBhvr>
                                    </p:animEffect>
                                    <p:anim calcmode="lin" valueType="num">
                                      <p:cBhvr>
                                        <p:cTn id="47" dur="1000" fill="hold"/>
                                        <p:tgtEl>
                                          <p:spTgt spid="83"/>
                                        </p:tgtEl>
                                        <p:attrNameLst>
                                          <p:attrName>ppt_x</p:attrName>
                                        </p:attrNameLst>
                                      </p:cBhvr>
                                      <p:tavLst>
                                        <p:tav tm="0">
                                          <p:val>
                                            <p:strVal val="#ppt_x"/>
                                          </p:val>
                                        </p:tav>
                                        <p:tav tm="100000">
                                          <p:val>
                                            <p:strVal val="#ppt_x"/>
                                          </p:val>
                                        </p:tav>
                                      </p:tavLst>
                                    </p:anim>
                                    <p:anim calcmode="lin" valueType="num">
                                      <p:cBhvr>
                                        <p:cTn id="48"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250"/>
                                  </p:stCondLst>
                                  <p:childTnLst>
                                    <p:set>
                                      <p:cBhvr>
                                        <p:cTn id="52" dur="1" fill="hold">
                                          <p:stCondLst>
                                            <p:cond delay="0"/>
                                          </p:stCondLst>
                                        </p:cTn>
                                        <p:tgtEl>
                                          <p:spTgt spid="12"/>
                                        </p:tgtEl>
                                        <p:attrNameLst>
                                          <p:attrName>style.visibility</p:attrName>
                                        </p:attrNameLst>
                                      </p:cBhvr>
                                      <p:to>
                                        <p:strVal val="visible"/>
                                      </p:to>
                                    </p:set>
                                    <p:animEffect transition="in" filter="barn(inVertical)">
                                      <p:cBhvr>
                                        <p:cTn id="53" dur="75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25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1000"/>
                                        <p:tgtEl>
                                          <p:spTgt spid="81"/>
                                        </p:tgtEl>
                                      </p:cBhvr>
                                    </p:animEffect>
                                    <p:anim calcmode="lin" valueType="num">
                                      <p:cBhvr>
                                        <p:cTn id="59" dur="1000" fill="hold"/>
                                        <p:tgtEl>
                                          <p:spTgt spid="81"/>
                                        </p:tgtEl>
                                        <p:attrNameLst>
                                          <p:attrName>ppt_x</p:attrName>
                                        </p:attrNameLst>
                                      </p:cBhvr>
                                      <p:tavLst>
                                        <p:tav tm="0">
                                          <p:val>
                                            <p:strVal val="#ppt_x"/>
                                          </p:val>
                                        </p:tav>
                                        <p:tav tm="100000">
                                          <p:val>
                                            <p:strVal val="#ppt_x"/>
                                          </p:val>
                                        </p:tav>
                                      </p:tavLst>
                                    </p:anim>
                                    <p:anim calcmode="lin" valueType="num">
                                      <p:cBhvr>
                                        <p:cTn id="60"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250"/>
                                  </p:stCondLst>
                                  <p:childTnLst>
                                    <p:set>
                                      <p:cBhvr>
                                        <p:cTn id="64" dur="1" fill="hold">
                                          <p:stCondLst>
                                            <p:cond delay="0"/>
                                          </p:stCondLst>
                                        </p:cTn>
                                        <p:tgtEl>
                                          <p:spTgt spid="92"/>
                                        </p:tgtEl>
                                        <p:attrNameLst>
                                          <p:attrName>style.visibility</p:attrName>
                                        </p:attrNameLst>
                                      </p:cBhvr>
                                      <p:to>
                                        <p:strVal val="visible"/>
                                      </p:to>
                                    </p:set>
                                    <p:animEffect transition="in" filter="fade">
                                      <p:cBhvr>
                                        <p:cTn id="65" dur="1000"/>
                                        <p:tgtEl>
                                          <p:spTgt spid="92"/>
                                        </p:tgtEl>
                                      </p:cBhvr>
                                    </p:animEffect>
                                    <p:anim calcmode="lin" valueType="num">
                                      <p:cBhvr>
                                        <p:cTn id="66" dur="1000" fill="hold"/>
                                        <p:tgtEl>
                                          <p:spTgt spid="92"/>
                                        </p:tgtEl>
                                        <p:attrNameLst>
                                          <p:attrName>ppt_x</p:attrName>
                                        </p:attrNameLst>
                                      </p:cBhvr>
                                      <p:tavLst>
                                        <p:tav tm="0">
                                          <p:val>
                                            <p:strVal val="#ppt_x"/>
                                          </p:val>
                                        </p:tav>
                                        <p:tav tm="100000">
                                          <p:val>
                                            <p:strVal val="#ppt_x"/>
                                          </p:val>
                                        </p:tav>
                                      </p:tavLst>
                                    </p:anim>
                                    <p:anim calcmode="lin" valueType="num">
                                      <p:cBhvr>
                                        <p:cTn id="67"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250"/>
                                  </p:stCondLst>
                                  <p:childTnLst>
                                    <p:set>
                                      <p:cBhvr>
                                        <p:cTn id="71" dur="1" fill="hold">
                                          <p:stCondLst>
                                            <p:cond delay="0"/>
                                          </p:stCondLst>
                                        </p:cTn>
                                        <p:tgtEl>
                                          <p:spTgt spid="2"/>
                                        </p:tgtEl>
                                        <p:attrNameLst>
                                          <p:attrName>style.visibility</p:attrName>
                                        </p:attrNameLst>
                                      </p:cBhvr>
                                      <p:to>
                                        <p:strVal val="visible"/>
                                      </p:to>
                                    </p:set>
                                    <p:animEffect transition="in" filter="wipe(down)">
                                      <p:cBhvr>
                                        <p:cTn id="72" dur="75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25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75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250"/>
                                  </p:stCondLst>
                                  <p:childTnLst>
                                    <p:set>
                                      <p:cBhvr>
                                        <p:cTn id="81" dur="1" fill="hold">
                                          <p:stCondLst>
                                            <p:cond delay="0"/>
                                          </p:stCondLst>
                                        </p:cTn>
                                        <p:tgtEl>
                                          <p:spTgt spid="30"/>
                                        </p:tgtEl>
                                        <p:attrNameLst>
                                          <p:attrName>style.visibility</p:attrName>
                                        </p:attrNameLst>
                                      </p:cBhvr>
                                      <p:to>
                                        <p:strVal val="visible"/>
                                      </p:to>
                                    </p:set>
                                    <p:animEffect transition="in" filter="barn(inVertical)">
                                      <p:cBhvr>
                                        <p:cTn id="82" dur="75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25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DB88-F5C8-4709-BF79-667E0CC11CB2}"/>
              </a:ext>
            </a:extLst>
          </p:cNvPr>
          <p:cNvSpPr>
            <a:spLocks noGrp="1"/>
          </p:cNvSpPr>
          <p:nvPr>
            <p:ph type="title"/>
          </p:nvPr>
        </p:nvSpPr>
        <p:spPr>
          <a:xfrm>
            <a:off x="2463800" y="321582"/>
            <a:ext cx="6549571" cy="1325563"/>
          </a:xfrm>
        </p:spPr>
        <p:txBody>
          <a:bodyPr/>
          <a:lstStyle/>
          <a:p>
            <a:r>
              <a:rPr lang="en-US" b="1" dirty="0">
                <a:latin typeface="Arial" panose="020B0604020202020204" pitchFamily="34" charset="0"/>
                <a:cs typeface="Arial" panose="020B0604020202020204" pitchFamily="34" charset="0"/>
              </a:rPr>
              <a:t>Which do you choose? </a:t>
            </a:r>
          </a:p>
        </p:txBody>
      </p:sp>
      <p:sp>
        <p:nvSpPr>
          <p:cNvPr id="3" name="Content Placeholder 2">
            <a:extLst>
              <a:ext uri="{FF2B5EF4-FFF2-40B4-BE49-F238E27FC236}">
                <a16:creationId xmlns:a16="http://schemas.microsoft.com/office/drawing/2014/main" id="{69D5EEB7-B56F-4FDC-A70F-912E9A1B76AC}"/>
              </a:ext>
            </a:extLst>
          </p:cNvPr>
          <p:cNvSpPr>
            <a:spLocks noGrp="1"/>
          </p:cNvSpPr>
          <p:nvPr>
            <p:ph idx="1"/>
          </p:nvPr>
        </p:nvSpPr>
        <p:spPr>
          <a:xfrm>
            <a:off x="838200" y="1825625"/>
            <a:ext cx="9451428" cy="3576692"/>
          </a:xfrm>
        </p:spPr>
        <p:txBody>
          <a:bodyPr>
            <a:normAutofit fontScale="92500" lnSpcReduction="10000"/>
          </a:bodyPr>
          <a:lstStyle/>
          <a:p>
            <a:r>
              <a:rPr lang="fr-FR" b="1" dirty="0">
                <a:solidFill>
                  <a:srgbClr val="C00000"/>
                </a:solidFill>
                <a:latin typeface="Arial" pitchFamily="34" charset="0"/>
                <a:ea typeface="Calibri" panose="020F0502020204030204" pitchFamily="34" charset="0"/>
                <a:cs typeface="Arial" pitchFamily="34" charset="0"/>
              </a:rPr>
              <a:t>$2500</a:t>
            </a:r>
            <a:r>
              <a:rPr lang="fr-FR" sz="3200" b="1" dirty="0">
                <a:solidFill>
                  <a:srgbClr val="C00000"/>
                </a:solidFill>
                <a:effectLst/>
                <a:latin typeface="Arial" pitchFamily="34" charset="0"/>
                <a:ea typeface="Calibri" panose="020F0502020204030204" pitchFamily="34" charset="0"/>
                <a:cs typeface="Arial" pitchFamily="34" charset="0"/>
              </a:rPr>
              <a:t> </a:t>
            </a:r>
            <a:r>
              <a:rPr lang="fr-FR" sz="2400" b="1" u="sng" dirty="0">
                <a:highlight>
                  <a:srgbClr val="FFFF00"/>
                </a:highlight>
                <a:latin typeface="Arial" pitchFamily="34" charset="0"/>
                <a:ea typeface="Calibri" panose="020F0502020204030204" pitchFamily="34" charset="0"/>
                <a:cs typeface="Arial" pitchFamily="34" charset="0"/>
              </a:rPr>
              <a:t>Plus</a:t>
            </a:r>
            <a:r>
              <a:rPr lang="fr-FR" sz="2400" b="1" u="sng" dirty="0">
                <a:effectLst/>
                <a:highlight>
                  <a:srgbClr val="FFFF00"/>
                </a:highlight>
                <a:latin typeface="Arial" pitchFamily="34" charset="0"/>
                <a:ea typeface="Calibri" panose="020F0502020204030204" pitchFamily="34" charset="0"/>
                <a:cs typeface="Arial" pitchFamily="34" charset="0"/>
              </a:rPr>
              <a:t> a one-time admin </a:t>
            </a:r>
            <a:r>
              <a:rPr lang="fr-FR" sz="2400" b="1" u="sng" dirty="0" err="1">
                <a:effectLst/>
                <a:highlight>
                  <a:srgbClr val="FFFF00"/>
                </a:highlight>
                <a:latin typeface="Arial" pitchFamily="34" charset="0"/>
                <a:ea typeface="Calibri" panose="020F0502020204030204" pitchFamily="34" charset="0"/>
                <a:cs typeface="Arial" pitchFamily="34" charset="0"/>
              </a:rPr>
              <a:t>fee</a:t>
            </a:r>
            <a:r>
              <a:rPr lang="fr-FR" sz="2400" b="1" u="sng" dirty="0">
                <a:effectLst/>
                <a:highlight>
                  <a:srgbClr val="FFFF00"/>
                </a:highlight>
                <a:latin typeface="Arial" pitchFamily="34" charset="0"/>
                <a:ea typeface="Calibri" panose="020F0502020204030204" pitchFamily="34" charset="0"/>
                <a:cs typeface="Arial" pitchFamily="34" charset="0"/>
              </a:rPr>
              <a:t> </a:t>
            </a:r>
            <a:r>
              <a:rPr lang="fr-FR" sz="2800" b="1" dirty="0">
                <a:effectLst/>
                <a:latin typeface="Arial" pitchFamily="34" charset="0"/>
                <a:ea typeface="Calibri" panose="020F0502020204030204" pitchFamily="34" charset="0"/>
                <a:cs typeface="Arial" pitchFamily="34" charset="0"/>
              </a:rPr>
              <a:t>of </a:t>
            </a:r>
            <a:r>
              <a:rPr lang="fr-FR" sz="3200" b="1" dirty="0">
                <a:solidFill>
                  <a:srgbClr val="C00000"/>
                </a:solidFill>
                <a:effectLst/>
                <a:latin typeface="Arial" pitchFamily="34" charset="0"/>
                <a:ea typeface="Calibri" panose="020F0502020204030204" pitchFamily="34" charset="0"/>
                <a:cs typeface="Arial" pitchFamily="34" charset="0"/>
              </a:rPr>
              <a:t>$300 </a:t>
            </a:r>
            <a:r>
              <a:rPr lang="fr-FR" sz="2800" b="1" dirty="0">
                <a:effectLst/>
                <a:latin typeface="Arial" pitchFamily="34" charset="0"/>
                <a:ea typeface="Calibri" panose="020F0502020204030204" pitchFamily="34" charset="0"/>
                <a:cs typeface="Arial" pitchFamily="34" charset="0"/>
              </a:rPr>
              <a:t>Total of </a:t>
            </a:r>
            <a:r>
              <a:rPr lang="fr-FR" sz="2800" b="1" dirty="0">
                <a:solidFill>
                  <a:srgbClr val="C00000"/>
                </a:solidFill>
                <a:effectLst/>
                <a:latin typeface="Arial" pitchFamily="34" charset="0"/>
                <a:ea typeface="Calibri" panose="020F0502020204030204" pitchFamily="34" charset="0"/>
                <a:cs typeface="Arial" pitchFamily="34" charset="0"/>
              </a:rPr>
              <a:t>$2800 </a:t>
            </a:r>
          </a:p>
          <a:p>
            <a:pPr>
              <a:buNone/>
            </a:pPr>
            <a:r>
              <a:rPr lang="fr-FR" sz="2200" b="1" dirty="0">
                <a:effectLst/>
                <a:latin typeface="Arial" pitchFamily="34" charset="0"/>
                <a:ea typeface="Calibri" panose="020F0502020204030204" pitchFamily="34" charset="0"/>
                <a:cs typeface="Arial" pitchFamily="34" charset="0"/>
              </a:rPr>
              <a:t>(</a:t>
            </a:r>
            <a:r>
              <a:rPr lang="fr-FR" sz="2200" b="1" dirty="0" err="1">
                <a:effectLst/>
                <a:latin typeface="Arial" pitchFamily="34" charset="0"/>
                <a:ea typeface="Calibri" panose="020F0502020204030204" pitchFamily="34" charset="0"/>
                <a:cs typeface="Arial" pitchFamily="34" charset="0"/>
              </a:rPr>
              <a:t>Potential</a:t>
            </a:r>
            <a:r>
              <a:rPr lang="fr-FR" sz="2200" b="1" dirty="0">
                <a:effectLst/>
                <a:latin typeface="Arial" pitchFamily="34" charset="0"/>
                <a:ea typeface="Calibri" panose="020F0502020204030204" pitchFamily="34" charset="0"/>
                <a:cs typeface="Arial" pitchFamily="34" charset="0"/>
              </a:rPr>
              <a:t> </a:t>
            </a:r>
            <a:r>
              <a:rPr lang="fr-FR" sz="2200" b="1" dirty="0" err="1">
                <a:effectLst/>
                <a:latin typeface="Arial" pitchFamily="34" charset="0"/>
                <a:ea typeface="Calibri" panose="020F0502020204030204" pitchFamily="34" charset="0"/>
                <a:cs typeface="Arial" pitchFamily="34" charset="0"/>
              </a:rPr>
              <a:t>Earnings</a:t>
            </a:r>
            <a:r>
              <a:rPr lang="fr-FR" sz="2200" b="1" dirty="0">
                <a:effectLst/>
                <a:latin typeface="Arial" pitchFamily="34" charset="0"/>
                <a:ea typeface="Calibri" panose="020F0502020204030204" pitchFamily="34" charset="0"/>
                <a:cs typeface="Arial" pitchFamily="34" charset="0"/>
              </a:rPr>
              <a:t> of $7,500) Over &amp; Over </a:t>
            </a:r>
            <a:r>
              <a:rPr lang="fr-FR" sz="2200" b="1" dirty="0" err="1">
                <a:effectLst/>
                <a:latin typeface="Arial" pitchFamily="34" charset="0"/>
                <a:ea typeface="Calibri" panose="020F0502020204030204" pitchFamily="34" charset="0"/>
                <a:cs typeface="Arial" pitchFamily="34" charset="0"/>
              </a:rPr>
              <a:t>again</a:t>
            </a:r>
            <a:endParaRPr lang="fr-FR" sz="2200" b="1" dirty="0">
              <a:effectLst/>
              <a:latin typeface="Arial" pitchFamily="34" charset="0"/>
              <a:ea typeface="Calibri" panose="020F0502020204030204" pitchFamily="34" charset="0"/>
              <a:cs typeface="Arial" pitchFamily="34" charset="0"/>
            </a:endParaRPr>
          </a:p>
          <a:p>
            <a:pPr marL="0" indent="0">
              <a:buNone/>
            </a:pPr>
            <a:endParaRPr lang="fr-FR" sz="2800" b="1" dirty="0">
              <a:solidFill>
                <a:srgbClr val="C00000"/>
              </a:solidFill>
              <a:effectLst/>
              <a:latin typeface="Arial" pitchFamily="34" charset="0"/>
              <a:ea typeface="Calibri" panose="020F0502020204030204" pitchFamily="34" charset="0"/>
              <a:cs typeface="Arial" pitchFamily="34" charset="0"/>
            </a:endParaRPr>
          </a:p>
          <a:p>
            <a:r>
              <a:rPr lang="fr-FR" b="1" dirty="0">
                <a:solidFill>
                  <a:srgbClr val="C00000"/>
                </a:solidFill>
                <a:latin typeface="Arial" pitchFamily="34" charset="0"/>
                <a:ea typeface="Calibri" panose="020F0502020204030204" pitchFamily="34" charset="0"/>
                <a:cs typeface="Arial" pitchFamily="34" charset="0"/>
              </a:rPr>
              <a:t>$5000</a:t>
            </a:r>
            <a:r>
              <a:rPr lang="fr-FR" sz="3200" b="1" dirty="0">
                <a:solidFill>
                  <a:srgbClr val="C00000"/>
                </a:solidFill>
                <a:effectLst/>
                <a:latin typeface="Arial" pitchFamily="34" charset="0"/>
                <a:ea typeface="Calibri" panose="020F0502020204030204" pitchFamily="34" charset="0"/>
                <a:cs typeface="Arial" pitchFamily="34" charset="0"/>
              </a:rPr>
              <a:t> </a:t>
            </a:r>
            <a:r>
              <a:rPr lang="fr-FR" sz="2400" b="1" u="sng" dirty="0">
                <a:highlight>
                  <a:srgbClr val="FFFF00"/>
                </a:highlight>
                <a:latin typeface="Arial" pitchFamily="34" charset="0"/>
                <a:ea typeface="Calibri" panose="020F0502020204030204" pitchFamily="34" charset="0"/>
                <a:cs typeface="Arial" pitchFamily="34" charset="0"/>
              </a:rPr>
              <a:t>Plus</a:t>
            </a:r>
            <a:r>
              <a:rPr lang="fr-FR" sz="2400" b="1" u="sng" dirty="0">
                <a:effectLst/>
                <a:highlight>
                  <a:srgbClr val="FFFF00"/>
                </a:highlight>
                <a:latin typeface="Arial" pitchFamily="34" charset="0"/>
                <a:ea typeface="Calibri" panose="020F0502020204030204" pitchFamily="34" charset="0"/>
                <a:cs typeface="Arial" pitchFamily="34" charset="0"/>
              </a:rPr>
              <a:t> a one-time admin </a:t>
            </a:r>
            <a:r>
              <a:rPr lang="fr-FR" sz="2400" b="1" u="sng" dirty="0" err="1">
                <a:effectLst/>
                <a:highlight>
                  <a:srgbClr val="FFFF00"/>
                </a:highlight>
                <a:latin typeface="Arial" pitchFamily="34" charset="0"/>
                <a:ea typeface="Calibri" panose="020F0502020204030204" pitchFamily="34" charset="0"/>
                <a:cs typeface="Arial" pitchFamily="34" charset="0"/>
              </a:rPr>
              <a:t>fee</a:t>
            </a:r>
            <a:r>
              <a:rPr lang="fr-FR" sz="2400" b="1" u="sng" dirty="0">
                <a:effectLst/>
                <a:highlight>
                  <a:srgbClr val="FFFF00"/>
                </a:highlight>
                <a:latin typeface="Arial" pitchFamily="34" charset="0"/>
                <a:ea typeface="Calibri" panose="020F0502020204030204" pitchFamily="34" charset="0"/>
                <a:cs typeface="Arial" pitchFamily="34" charset="0"/>
              </a:rPr>
              <a:t> </a:t>
            </a:r>
            <a:r>
              <a:rPr lang="fr-FR" sz="2800" b="1" dirty="0">
                <a:effectLst/>
                <a:latin typeface="Arial" pitchFamily="34" charset="0"/>
                <a:ea typeface="Calibri" panose="020F0502020204030204" pitchFamily="34" charset="0"/>
                <a:cs typeface="Arial" pitchFamily="34" charset="0"/>
              </a:rPr>
              <a:t>of </a:t>
            </a:r>
            <a:r>
              <a:rPr lang="fr-FR" sz="3200" b="1" dirty="0">
                <a:solidFill>
                  <a:srgbClr val="C00000"/>
                </a:solidFill>
                <a:effectLst/>
                <a:latin typeface="Arial" pitchFamily="34" charset="0"/>
                <a:ea typeface="Calibri" panose="020F0502020204030204" pitchFamily="34" charset="0"/>
                <a:cs typeface="Arial" pitchFamily="34" charset="0"/>
              </a:rPr>
              <a:t>$600 </a:t>
            </a:r>
            <a:r>
              <a:rPr lang="fr-FR" sz="2800" b="1" dirty="0">
                <a:effectLst/>
                <a:latin typeface="Arial" pitchFamily="34" charset="0"/>
                <a:ea typeface="Calibri" panose="020F0502020204030204" pitchFamily="34" charset="0"/>
                <a:cs typeface="Arial" pitchFamily="34" charset="0"/>
              </a:rPr>
              <a:t>Total of </a:t>
            </a:r>
            <a:r>
              <a:rPr lang="fr-FR" sz="2800" b="1" dirty="0">
                <a:solidFill>
                  <a:srgbClr val="C00000"/>
                </a:solidFill>
                <a:effectLst/>
                <a:latin typeface="Arial" pitchFamily="34" charset="0"/>
                <a:ea typeface="Calibri" panose="020F0502020204030204" pitchFamily="34" charset="0"/>
                <a:cs typeface="Arial" pitchFamily="34" charset="0"/>
              </a:rPr>
              <a:t>$5600 </a:t>
            </a:r>
          </a:p>
          <a:p>
            <a:pPr>
              <a:buNone/>
            </a:pPr>
            <a:r>
              <a:rPr lang="fr-FR" sz="2200" b="1" dirty="0">
                <a:effectLst/>
                <a:latin typeface="Arial" pitchFamily="34" charset="0"/>
                <a:ea typeface="Calibri" panose="020F0502020204030204" pitchFamily="34" charset="0"/>
                <a:cs typeface="Arial" pitchFamily="34" charset="0"/>
              </a:rPr>
              <a:t>(</a:t>
            </a:r>
            <a:r>
              <a:rPr lang="fr-FR" sz="2200" b="1" dirty="0" err="1">
                <a:effectLst/>
                <a:latin typeface="Arial" pitchFamily="34" charset="0"/>
                <a:ea typeface="Calibri" panose="020F0502020204030204" pitchFamily="34" charset="0"/>
                <a:cs typeface="Arial" pitchFamily="34" charset="0"/>
              </a:rPr>
              <a:t>Potential</a:t>
            </a:r>
            <a:r>
              <a:rPr lang="fr-FR" sz="2200" b="1" dirty="0">
                <a:effectLst/>
                <a:latin typeface="Arial" pitchFamily="34" charset="0"/>
                <a:ea typeface="Calibri" panose="020F0502020204030204" pitchFamily="34" charset="0"/>
                <a:cs typeface="Arial" pitchFamily="34" charset="0"/>
              </a:rPr>
              <a:t> </a:t>
            </a:r>
            <a:r>
              <a:rPr lang="fr-FR" sz="2200" b="1" dirty="0" err="1">
                <a:effectLst/>
                <a:latin typeface="Arial" pitchFamily="34" charset="0"/>
                <a:ea typeface="Calibri" panose="020F0502020204030204" pitchFamily="34" charset="0"/>
                <a:cs typeface="Arial" pitchFamily="34" charset="0"/>
              </a:rPr>
              <a:t>Earnings</a:t>
            </a:r>
            <a:r>
              <a:rPr lang="fr-FR" sz="2200" b="1" dirty="0">
                <a:effectLst/>
                <a:latin typeface="Arial" pitchFamily="34" charset="0"/>
                <a:ea typeface="Calibri" panose="020F0502020204030204" pitchFamily="34" charset="0"/>
                <a:cs typeface="Arial" pitchFamily="34" charset="0"/>
              </a:rPr>
              <a:t> of $15,000) Over &amp; Over </a:t>
            </a:r>
            <a:r>
              <a:rPr lang="fr-FR" sz="2200" b="1" dirty="0" err="1">
                <a:effectLst/>
                <a:latin typeface="Arial" pitchFamily="34" charset="0"/>
                <a:ea typeface="Calibri" panose="020F0502020204030204" pitchFamily="34" charset="0"/>
                <a:cs typeface="Arial" pitchFamily="34" charset="0"/>
              </a:rPr>
              <a:t>again</a:t>
            </a:r>
            <a:endParaRPr lang="fr-FR" sz="2200" b="1" dirty="0">
              <a:effectLst/>
              <a:latin typeface="Arial" pitchFamily="34" charset="0"/>
              <a:ea typeface="Calibri" panose="020F0502020204030204" pitchFamily="34" charset="0"/>
              <a:cs typeface="Arial" pitchFamily="34" charset="0"/>
            </a:endParaRPr>
          </a:p>
          <a:p>
            <a:pPr marL="0" indent="0">
              <a:buNone/>
            </a:pPr>
            <a:endParaRPr lang="en-US" dirty="0">
              <a:latin typeface="Arial" pitchFamily="34" charset="0"/>
              <a:cs typeface="Arial" pitchFamily="34" charset="0"/>
            </a:endParaRPr>
          </a:p>
          <a:p>
            <a:r>
              <a:rPr lang="fr-FR" b="1" dirty="0">
                <a:solidFill>
                  <a:srgbClr val="C00000"/>
                </a:solidFill>
                <a:latin typeface="Arial" pitchFamily="34" charset="0"/>
                <a:ea typeface="Calibri" panose="020F0502020204030204" pitchFamily="34" charset="0"/>
                <a:cs typeface="Arial" pitchFamily="34" charset="0"/>
              </a:rPr>
              <a:t>$10,000</a:t>
            </a:r>
            <a:r>
              <a:rPr lang="fr-FR" sz="3200" b="1" dirty="0">
                <a:solidFill>
                  <a:srgbClr val="C00000"/>
                </a:solidFill>
                <a:effectLst/>
                <a:latin typeface="Arial" pitchFamily="34" charset="0"/>
                <a:ea typeface="Calibri" panose="020F0502020204030204" pitchFamily="34" charset="0"/>
                <a:cs typeface="Arial" pitchFamily="34" charset="0"/>
              </a:rPr>
              <a:t> </a:t>
            </a:r>
            <a:r>
              <a:rPr lang="fr-FR" sz="2400" b="1" u="sng" dirty="0">
                <a:highlight>
                  <a:srgbClr val="FFFF00"/>
                </a:highlight>
                <a:latin typeface="Arial" pitchFamily="34" charset="0"/>
                <a:ea typeface="Calibri" panose="020F0502020204030204" pitchFamily="34" charset="0"/>
                <a:cs typeface="Arial" pitchFamily="34" charset="0"/>
              </a:rPr>
              <a:t>Plus</a:t>
            </a:r>
            <a:r>
              <a:rPr lang="fr-FR" sz="2400" b="1" u="sng" dirty="0">
                <a:effectLst/>
                <a:highlight>
                  <a:srgbClr val="FFFF00"/>
                </a:highlight>
                <a:latin typeface="Arial" pitchFamily="34" charset="0"/>
                <a:ea typeface="Calibri" panose="020F0502020204030204" pitchFamily="34" charset="0"/>
                <a:cs typeface="Arial" pitchFamily="34" charset="0"/>
              </a:rPr>
              <a:t> a one-time admin </a:t>
            </a:r>
            <a:r>
              <a:rPr lang="fr-FR" sz="2400" b="1" u="sng" dirty="0" err="1">
                <a:effectLst/>
                <a:highlight>
                  <a:srgbClr val="FFFF00"/>
                </a:highlight>
                <a:latin typeface="Arial" pitchFamily="34" charset="0"/>
                <a:ea typeface="Calibri" panose="020F0502020204030204" pitchFamily="34" charset="0"/>
                <a:cs typeface="Arial" pitchFamily="34" charset="0"/>
              </a:rPr>
              <a:t>fee</a:t>
            </a:r>
            <a:r>
              <a:rPr lang="fr-FR" sz="2400" b="1" u="sng" dirty="0">
                <a:effectLst/>
                <a:highlight>
                  <a:srgbClr val="FFFF00"/>
                </a:highlight>
                <a:latin typeface="Arial" pitchFamily="34" charset="0"/>
                <a:ea typeface="Calibri" panose="020F0502020204030204" pitchFamily="34" charset="0"/>
                <a:cs typeface="Arial" pitchFamily="34" charset="0"/>
              </a:rPr>
              <a:t> </a:t>
            </a:r>
            <a:r>
              <a:rPr lang="fr-FR" sz="2800" b="1" dirty="0">
                <a:effectLst/>
                <a:latin typeface="Arial" pitchFamily="34" charset="0"/>
                <a:ea typeface="Calibri" panose="020F0502020204030204" pitchFamily="34" charset="0"/>
                <a:cs typeface="Arial" pitchFamily="34" charset="0"/>
              </a:rPr>
              <a:t>of </a:t>
            </a:r>
            <a:r>
              <a:rPr lang="fr-FR" sz="3200" b="1" dirty="0">
                <a:solidFill>
                  <a:srgbClr val="C00000"/>
                </a:solidFill>
                <a:effectLst/>
                <a:latin typeface="Arial" pitchFamily="34" charset="0"/>
                <a:ea typeface="Calibri" panose="020F0502020204030204" pitchFamily="34" charset="0"/>
                <a:cs typeface="Arial" pitchFamily="34" charset="0"/>
              </a:rPr>
              <a:t>$2200 </a:t>
            </a:r>
            <a:r>
              <a:rPr lang="fr-FR" sz="2800" b="1" dirty="0">
                <a:effectLst/>
                <a:latin typeface="Arial" pitchFamily="34" charset="0"/>
                <a:ea typeface="Calibri" panose="020F0502020204030204" pitchFamily="34" charset="0"/>
                <a:cs typeface="Arial" pitchFamily="34" charset="0"/>
              </a:rPr>
              <a:t>Total of </a:t>
            </a:r>
            <a:r>
              <a:rPr lang="fr-FR" sz="2800" b="1" dirty="0">
                <a:solidFill>
                  <a:srgbClr val="C00000"/>
                </a:solidFill>
                <a:effectLst/>
                <a:latin typeface="Arial" pitchFamily="34" charset="0"/>
                <a:ea typeface="Calibri" panose="020F0502020204030204" pitchFamily="34" charset="0"/>
                <a:cs typeface="Arial" pitchFamily="34" charset="0"/>
              </a:rPr>
              <a:t>$12,200</a:t>
            </a:r>
          </a:p>
          <a:p>
            <a:pPr>
              <a:buNone/>
            </a:pPr>
            <a:r>
              <a:rPr lang="fr-FR" sz="2200" b="1" dirty="0">
                <a:effectLst/>
                <a:latin typeface="Arial" pitchFamily="34" charset="0"/>
                <a:ea typeface="Calibri" panose="020F0502020204030204" pitchFamily="34" charset="0"/>
                <a:cs typeface="Arial" pitchFamily="34" charset="0"/>
              </a:rPr>
              <a:t>(</a:t>
            </a:r>
            <a:r>
              <a:rPr lang="fr-FR" sz="2200" b="1" dirty="0" err="1">
                <a:effectLst/>
                <a:latin typeface="Arial" pitchFamily="34" charset="0"/>
                <a:ea typeface="Calibri" panose="020F0502020204030204" pitchFamily="34" charset="0"/>
                <a:cs typeface="Arial" pitchFamily="34" charset="0"/>
              </a:rPr>
              <a:t>Potential</a:t>
            </a:r>
            <a:r>
              <a:rPr lang="fr-FR" sz="2200" b="1" dirty="0">
                <a:effectLst/>
                <a:latin typeface="Arial" pitchFamily="34" charset="0"/>
                <a:ea typeface="Calibri" panose="020F0502020204030204" pitchFamily="34" charset="0"/>
                <a:cs typeface="Arial" pitchFamily="34" charset="0"/>
              </a:rPr>
              <a:t> </a:t>
            </a:r>
            <a:r>
              <a:rPr lang="fr-FR" sz="2200" b="1" dirty="0" err="1">
                <a:effectLst/>
                <a:latin typeface="Arial" pitchFamily="34" charset="0"/>
                <a:ea typeface="Calibri" panose="020F0502020204030204" pitchFamily="34" charset="0"/>
                <a:cs typeface="Arial" pitchFamily="34" charset="0"/>
              </a:rPr>
              <a:t>Earnings</a:t>
            </a:r>
            <a:r>
              <a:rPr lang="fr-FR" sz="2200" b="1" dirty="0">
                <a:effectLst/>
                <a:latin typeface="Arial" pitchFamily="34" charset="0"/>
                <a:ea typeface="Calibri" panose="020F0502020204030204" pitchFamily="34" charset="0"/>
                <a:cs typeface="Arial" pitchFamily="34" charset="0"/>
              </a:rPr>
              <a:t> of $30,000) Over &amp; Over </a:t>
            </a:r>
            <a:r>
              <a:rPr lang="fr-FR" sz="2200" b="1" dirty="0" err="1">
                <a:effectLst/>
                <a:latin typeface="Arial" pitchFamily="34" charset="0"/>
                <a:ea typeface="Calibri" panose="020F0502020204030204" pitchFamily="34" charset="0"/>
                <a:cs typeface="Arial" pitchFamily="34" charset="0"/>
              </a:rPr>
              <a:t>again</a:t>
            </a:r>
            <a:endParaRPr lang="fr-FR" sz="2200" b="1" dirty="0">
              <a:effectLst/>
              <a:latin typeface="Arial" pitchFamily="34" charset="0"/>
              <a:ea typeface="Calibri" panose="020F0502020204030204" pitchFamily="34" charset="0"/>
              <a:cs typeface="Arial" pitchFamily="34" charset="0"/>
            </a:endParaRPr>
          </a:p>
          <a:p>
            <a:pPr>
              <a:buNone/>
            </a:pPr>
            <a:endParaRPr lang="en-US" sz="2200" dirty="0">
              <a:latin typeface="Arial" pitchFamily="34" charset="0"/>
              <a:cs typeface="Arial" pitchFamily="34" charset="0"/>
            </a:endParaRPr>
          </a:p>
        </p:txBody>
      </p:sp>
    </p:spTree>
    <p:extLst>
      <p:ext uri="{BB962C8B-B14F-4D97-AF65-F5344CB8AC3E}">
        <p14:creationId xmlns:p14="http://schemas.microsoft.com/office/powerpoint/2010/main" val="3618037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advTm="5000">
        <p15:prstTrans prst="curtains"/>
      </p:transition>
    </mc:Choice>
    <mc:Fallback xmlns="">
      <p:transition spd="slow"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40074EC-F03F-43E6-ACD0-02EAC2229DB1}"/>
              </a:ext>
            </a:extLst>
          </p:cNvPr>
          <p:cNvSpPr>
            <a:spLocks noGrp="1"/>
          </p:cNvSpPr>
          <p:nvPr>
            <p:ph type="title"/>
          </p:nvPr>
        </p:nvSpPr>
        <p:spPr>
          <a:xfrm>
            <a:off x="1295400" y="669925"/>
            <a:ext cx="4800600" cy="1325563"/>
          </a:xfrm>
        </p:spPr>
        <p:txBody>
          <a:bodyPr vert="horz" lIns="91440" tIns="45720" rIns="91440" bIns="45720" rtlCol="0" anchor="b">
            <a:normAutofit/>
          </a:bodyPr>
          <a:lstStyle/>
          <a:p>
            <a:r>
              <a:rPr lang="en-US" b="1">
                <a:solidFill>
                  <a:schemeClr val="bg1"/>
                </a:solidFill>
              </a:rPr>
              <a:t>JUST THINK!</a:t>
            </a:r>
          </a:p>
        </p:txBody>
      </p:sp>
      <p:cxnSp>
        <p:nvCxnSpPr>
          <p:cNvPr id="25" name="Straight Connector 2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8835A564-84D9-4FF3-8C1C-A9FEF01DB701}"/>
              </a:ext>
            </a:extLst>
          </p:cNvPr>
          <p:cNvSpPr txBox="1">
            <a:spLocks/>
          </p:cNvSpPr>
          <p:nvPr/>
        </p:nvSpPr>
        <p:spPr>
          <a:xfrm>
            <a:off x="1029578" y="4208693"/>
            <a:ext cx="5986830" cy="1979382"/>
          </a:xfrm>
          <a:prstGeom prst="rect">
            <a:avLst/>
          </a:prstGeom>
        </p:spPr>
        <p:txBody>
          <a:bodyPr vert="horz" lIns="91440" tIns="45720" rIns="91440" bIns="45720" rtlCol="0">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000" b="1" dirty="0">
                <a:solidFill>
                  <a:schemeClr val="bg1"/>
                </a:solidFill>
                <a:latin typeface="+mn-lt"/>
                <a:ea typeface="+mn-ea"/>
                <a:cs typeface="+mn-cs"/>
              </a:rPr>
              <a:t>Continue to do the same thing over and over!</a:t>
            </a:r>
          </a:p>
          <a:p>
            <a:pPr algn="ctr">
              <a:spcAft>
                <a:spcPts val="600"/>
              </a:spcAft>
            </a:pPr>
            <a:r>
              <a:rPr lang="en-US" sz="4000" b="1" dirty="0">
                <a:solidFill>
                  <a:schemeClr val="bg1"/>
                </a:solidFill>
                <a:latin typeface="+mn-lt"/>
                <a:ea typeface="+mn-ea"/>
                <a:cs typeface="+mn-cs"/>
              </a:rPr>
              <a:t>The 2</a:t>
            </a:r>
            <a:r>
              <a:rPr lang="en-US" sz="4000" b="1" baseline="30000" dirty="0">
                <a:solidFill>
                  <a:schemeClr val="bg1"/>
                </a:solidFill>
                <a:latin typeface="+mn-lt"/>
                <a:ea typeface="+mn-ea"/>
                <a:cs typeface="+mn-cs"/>
              </a:rPr>
              <a:t>nd</a:t>
            </a:r>
            <a:r>
              <a:rPr lang="en-US" sz="4000" b="1" dirty="0">
                <a:solidFill>
                  <a:schemeClr val="bg1"/>
                </a:solidFill>
                <a:latin typeface="+mn-lt"/>
                <a:ea typeface="+mn-ea"/>
                <a:cs typeface="+mn-cs"/>
              </a:rPr>
              <a:t> time there is no cost to upgrade. 100% profit over &amp; over.</a:t>
            </a:r>
          </a:p>
        </p:txBody>
      </p:sp>
      <p:pic>
        <p:nvPicPr>
          <p:cNvPr id="15" name="Picture 14" descr="A person posing for the camera&#10;&#10;Description automatically generated">
            <a:extLst>
              <a:ext uri="{FF2B5EF4-FFF2-40B4-BE49-F238E27FC236}">
                <a16:creationId xmlns:a16="http://schemas.microsoft.com/office/drawing/2014/main" id="{6F30DB1F-66B7-4A3C-8E36-D553C897EA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
          <a:stretch/>
        </p:blipFill>
        <p:spPr>
          <a:xfrm>
            <a:off x="7016408" y="369913"/>
            <a:ext cx="2846209" cy="2784532"/>
          </a:xfrm>
          <a:prstGeom prst="rect">
            <a:avLst/>
          </a:prstGeom>
        </p:spPr>
      </p:pic>
      <p:sp>
        <p:nvSpPr>
          <p:cNvPr id="27" name="Rectangle 26">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with low confidence">
            <a:extLst>
              <a:ext uri="{FF2B5EF4-FFF2-40B4-BE49-F238E27FC236}">
                <a16:creationId xmlns:a16="http://schemas.microsoft.com/office/drawing/2014/main" id="{35709B34-407F-4AF2-B3ED-CA2F744F3AB3}"/>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a:stretch/>
        </p:blipFill>
        <p:spPr>
          <a:xfrm>
            <a:off x="8038661" y="3780188"/>
            <a:ext cx="3588640" cy="2684689"/>
          </a:xfrm>
          <a:prstGeom prst="rect">
            <a:avLst/>
          </a:prstGeom>
        </p:spPr>
      </p:pic>
      <p:sp>
        <p:nvSpPr>
          <p:cNvPr id="29" name="Rectangle 28">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D4ED63-871F-4240-8A7A-9B9E65A394F6}"/>
              </a:ext>
            </a:extLst>
          </p:cNvPr>
          <p:cNvSpPr txBox="1"/>
          <p:nvPr/>
        </p:nvSpPr>
        <p:spPr>
          <a:xfrm>
            <a:off x="-157974" y="2476193"/>
            <a:ext cx="6747550" cy="830997"/>
          </a:xfrm>
          <a:prstGeom prst="rect">
            <a:avLst/>
          </a:prstGeom>
          <a:noFill/>
        </p:spPr>
        <p:txBody>
          <a:bodyPr wrap="square">
            <a:spAutoFit/>
          </a:bodyPr>
          <a:lstStyle/>
          <a:p>
            <a:pPr algn="ctr"/>
            <a:r>
              <a:rPr lang="en-US" sz="2400" b="1" dirty="0">
                <a:solidFill>
                  <a:srgbClr val="FFFF00"/>
                </a:solidFill>
                <a:latin typeface="Arial Black" panose="020B0A04020102020204" pitchFamily="34" charset="0"/>
              </a:rPr>
              <a:t>Cathy Brought </a:t>
            </a:r>
            <a:r>
              <a:rPr lang="en-US" sz="2400" b="1" u="sng" dirty="0">
                <a:solidFill>
                  <a:srgbClr val="FFFF00"/>
                </a:solidFill>
                <a:latin typeface="Arial Black" panose="020B0A04020102020204" pitchFamily="34" charset="0"/>
              </a:rPr>
              <a:t>2</a:t>
            </a:r>
            <a:r>
              <a:rPr lang="en-US" sz="2400" b="1" dirty="0">
                <a:solidFill>
                  <a:srgbClr val="FFFF00"/>
                </a:solidFill>
                <a:latin typeface="Arial Black" panose="020B0A04020102020204" pitchFamily="34" charset="0"/>
              </a:rPr>
              <a:t>  people into the First Matrix. They each brought  2 people.</a:t>
            </a:r>
            <a:endParaRPr lang="en-US" sz="2400" dirty="0">
              <a:solidFill>
                <a:srgbClr val="FFFF00"/>
              </a:solidFill>
            </a:endParaRPr>
          </a:p>
        </p:txBody>
      </p:sp>
    </p:spTree>
    <p:extLst>
      <p:ext uri="{BB962C8B-B14F-4D97-AF65-F5344CB8AC3E}">
        <p14:creationId xmlns:p14="http://schemas.microsoft.com/office/powerpoint/2010/main" val="534769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336499-372C-4484-969F-2AFA4EF490E5}"/>
              </a:ext>
            </a:extLst>
          </p:cNvPr>
          <p:cNvSpPr>
            <a:spLocks noGrp="1"/>
          </p:cNvSpPr>
          <p:nvPr>
            <p:ph type="title"/>
          </p:nvPr>
        </p:nvSpPr>
        <p:spPr>
          <a:xfrm>
            <a:off x="6513788" y="365126"/>
            <a:ext cx="4840010" cy="739776"/>
          </a:xfrm>
        </p:spPr>
        <p:txBody>
          <a:bodyPr>
            <a:normAutofit/>
          </a:bodyPr>
          <a:lstStyle/>
          <a:p>
            <a:r>
              <a:rPr lang="en-US" b="1" dirty="0">
                <a:latin typeface="+mn-lt"/>
              </a:rPr>
              <a:t>***Recap***</a:t>
            </a:r>
          </a:p>
        </p:txBody>
      </p:sp>
      <p:pic>
        <p:nvPicPr>
          <p:cNvPr id="6" name="Picture 5" descr="Logo&#10;&#10;Description automatically generated">
            <a:extLst>
              <a:ext uri="{FF2B5EF4-FFF2-40B4-BE49-F238E27FC236}">
                <a16:creationId xmlns:a16="http://schemas.microsoft.com/office/drawing/2014/main" id="{E3BC8A97-06B2-4938-B6FE-23AF76B5E019}"/>
              </a:ext>
            </a:extLst>
          </p:cNvPr>
          <p:cNvPicPr>
            <a:picLocks noChangeAspect="1"/>
          </p:cNvPicPr>
          <p:nvPr/>
        </p:nvPicPr>
        <p:blipFill rotWithShape="1">
          <a:blip r:embed="rId2">
            <a:extLst>
              <a:ext uri="{28A0092B-C50C-407E-A947-70E740481C1C}">
                <a14:useLocalDpi xmlns:a14="http://schemas.microsoft.com/office/drawing/2010/main" val="0"/>
              </a:ext>
            </a:extLst>
          </a:blip>
          <a:srcRect l="9426" r="1386"/>
          <a:stretch/>
        </p:blipFill>
        <p:spPr>
          <a:xfrm>
            <a:off x="-28555" y="-200016"/>
            <a:ext cx="5631696" cy="705801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C54A69D7-B2A0-4AD3-B2D4-ED16B9A4B3A5}"/>
              </a:ext>
            </a:extLst>
          </p:cNvPr>
          <p:cNvSpPr>
            <a:spLocks noGrp="1"/>
          </p:cNvSpPr>
          <p:nvPr>
            <p:ph idx="1"/>
          </p:nvPr>
        </p:nvSpPr>
        <p:spPr>
          <a:xfrm>
            <a:off x="5472113" y="1023809"/>
            <a:ext cx="6472237" cy="5469065"/>
          </a:xfrm>
        </p:spPr>
        <p:txBody>
          <a:bodyPr>
            <a:noAutofit/>
          </a:bodyPr>
          <a:lstStyle/>
          <a:p>
            <a:pPr marL="0" indent="0">
              <a:buNone/>
            </a:pPr>
            <a:r>
              <a:rPr lang="en-US" sz="2400" b="1" dirty="0">
                <a:latin typeface="edmondsans_regularregular"/>
              </a:rPr>
              <a:t>10</a:t>
            </a:r>
            <a:r>
              <a:rPr lang="en-US" sz="2400" b="1" i="0" dirty="0">
                <a:effectLst/>
                <a:latin typeface="edmondsans_regularregular"/>
              </a:rPr>
              <a:t> POWERFUL WAYS TO EARN</a:t>
            </a:r>
          </a:p>
          <a:p>
            <a:pPr marL="0" indent="0">
              <a:buNone/>
            </a:pPr>
            <a:endParaRPr lang="en-US" sz="1600" b="0" i="0" u="sng" dirty="0">
              <a:effectLst/>
              <a:latin typeface="edmondsans_regularregular"/>
            </a:endParaRPr>
          </a:p>
          <a:p>
            <a:pPr marL="0" indent="0">
              <a:buNone/>
            </a:pPr>
            <a:r>
              <a:rPr lang="en-US" sz="1800" b="1" i="0" dirty="0">
                <a:effectLst/>
                <a:latin typeface="edmondsans_regularregular"/>
              </a:rPr>
              <a:t>1.</a:t>
            </a:r>
            <a:r>
              <a:rPr lang="en-US" sz="1800" b="0" i="0" dirty="0">
                <a:effectLst/>
                <a:latin typeface="edmondsans_regularregular"/>
              </a:rPr>
              <a:t> </a:t>
            </a:r>
            <a:r>
              <a:rPr lang="en-US" sz="1800" b="1" i="0" dirty="0">
                <a:effectLst/>
                <a:latin typeface="edmondsans_regularregular"/>
              </a:rPr>
              <a:t>Retail Profits</a:t>
            </a:r>
            <a:r>
              <a:rPr lang="en-US" sz="1800" b="0" i="0" dirty="0">
                <a:effectLst/>
                <a:latin typeface="edmondsans_regularregular"/>
              </a:rPr>
              <a:t> ($15 per retail Sale)</a:t>
            </a:r>
          </a:p>
          <a:p>
            <a:pPr marL="0" indent="0">
              <a:buNone/>
            </a:pPr>
            <a:r>
              <a:rPr lang="en-US" sz="1800" b="1" i="0" dirty="0">
                <a:effectLst/>
                <a:latin typeface="edmondsans_regularregular"/>
              </a:rPr>
              <a:t>2.</a:t>
            </a:r>
            <a:r>
              <a:rPr lang="en-US" sz="1800" b="0" i="0" dirty="0">
                <a:effectLst/>
                <a:latin typeface="edmondsans_regularregular"/>
              </a:rPr>
              <a:t> </a:t>
            </a:r>
            <a:r>
              <a:rPr lang="en-US" sz="1800" b="1" dirty="0"/>
              <a:t>Residual Coded Bonus:</a:t>
            </a:r>
            <a:r>
              <a:rPr lang="en-US" sz="1800" dirty="0"/>
              <a:t> 2-up plan pays $5 to $1000 per Recurring Sale</a:t>
            </a:r>
            <a:endParaRPr lang="en-US" sz="1800" b="0" i="0" dirty="0">
              <a:effectLst/>
              <a:latin typeface="edmondsans_regularregular"/>
            </a:endParaRPr>
          </a:p>
          <a:p>
            <a:pPr marL="0" indent="0">
              <a:buNone/>
            </a:pPr>
            <a:r>
              <a:rPr lang="en-US" sz="1800" b="1" i="0" dirty="0">
                <a:effectLst/>
                <a:latin typeface="edmondsans_regularregular"/>
              </a:rPr>
              <a:t>3. </a:t>
            </a:r>
            <a:r>
              <a:rPr lang="en-US" sz="1800" b="1" dirty="0"/>
              <a:t>2X2 Pay-Line Bonus</a:t>
            </a:r>
            <a:r>
              <a:rPr lang="en-US" sz="1800" dirty="0"/>
              <a:t> (from $10 to $10,000 per Pay-Line sale)</a:t>
            </a:r>
          </a:p>
          <a:p>
            <a:pPr marL="0" indent="0">
              <a:buNone/>
            </a:pPr>
            <a:r>
              <a:rPr lang="en-US" sz="1800" b="1" dirty="0"/>
              <a:t>4</a:t>
            </a:r>
            <a:r>
              <a:rPr lang="en-US" sz="1800" dirty="0"/>
              <a:t>. </a:t>
            </a:r>
            <a:r>
              <a:rPr lang="en-US" sz="1800" b="1" dirty="0"/>
              <a:t>2 X1 Smart Mini Matrix Bonus:</a:t>
            </a:r>
            <a:r>
              <a:rPr lang="en-US" sz="1800" dirty="0"/>
              <a:t> From $25 to $500 per Sale</a:t>
            </a:r>
          </a:p>
          <a:p>
            <a:pPr marL="0" indent="0">
              <a:buNone/>
            </a:pPr>
            <a:r>
              <a:rPr lang="en-US" sz="1800" b="1" i="0" dirty="0">
                <a:effectLst/>
                <a:latin typeface="edmondsans_regularregular"/>
              </a:rPr>
              <a:t>5</a:t>
            </a:r>
            <a:r>
              <a:rPr lang="en-US" sz="1800" b="1" dirty="0">
                <a:latin typeface="edmondsans_regularregular"/>
              </a:rPr>
              <a:t>.</a:t>
            </a:r>
            <a:r>
              <a:rPr lang="en-US" sz="1800" b="0" i="0" dirty="0">
                <a:effectLst/>
                <a:latin typeface="edmondsans_regularregular"/>
              </a:rPr>
              <a:t> </a:t>
            </a:r>
            <a:r>
              <a:rPr lang="en-US" sz="1800" b="1" dirty="0"/>
              <a:t>Team Bonus:</a:t>
            </a:r>
            <a:r>
              <a:rPr lang="en-US" sz="1800" dirty="0"/>
              <a:t> 25% Binary caps at up to $25,000 per day</a:t>
            </a:r>
          </a:p>
          <a:p>
            <a:pPr marL="0" indent="0">
              <a:buNone/>
            </a:pPr>
            <a:r>
              <a:rPr lang="en-US" sz="1800" b="1" dirty="0">
                <a:latin typeface="edmondsans_regularregular"/>
              </a:rPr>
              <a:t>6.</a:t>
            </a:r>
            <a:r>
              <a:rPr lang="en-US" sz="1800" b="0" i="0" dirty="0">
                <a:effectLst/>
                <a:latin typeface="edmondsans_regularregular"/>
              </a:rPr>
              <a:t> </a:t>
            </a:r>
            <a:r>
              <a:rPr lang="en-US" sz="1800" b="1" dirty="0"/>
              <a:t>Team Matching Bonuses</a:t>
            </a:r>
            <a:r>
              <a:rPr lang="en-US" sz="1800" dirty="0"/>
              <a:t>: up to 100% combined over 6 levels</a:t>
            </a:r>
          </a:p>
          <a:p>
            <a:pPr marL="0" indent="0">
              <a:buNone/>
            </a:pPr>
            <a:r>
              <a:rPr lang="en-US" sz="1800" b="1" dirty="0">
                <a:latin typeface="edmondsans_regularregular"/>
              </a:rPr>
              <a:t>7.</a:t>
            </a:r>
            <a:r>
              <a:rPr lang="en-US" sz="1800" b="1" i="0" dirty="0">
                <a:effectLst/>
                <a:latin typeface="edmondsans_regularregular"/>
              </a:rPr>
              <a:t> </a:t>
            </a:r>
            <a:r>
              <a:rPr lang="en-US" sz="1800" b="1" dirty="0"/>
              <a:t>Diamond Bonus:</a:t>
            </a:r>
            <a:r>
              <a:rPr lang="en-US" sz="1800" dirty="0"/>
              <a:t> $1,000 per Smart 10000 Matrix Pack sale</a:t>
            </a:r>
          </a:p>
          <a:p>
            <a:pPr marL="0" indent="0">
              <a:buNone/>
            </a:pPr>
            <a:r>
              <a:rPr lang="en-US" sz="1800" b="1" dirty="0">
                <a:latin typeface="edmondsans_regularregular"/>
              </a:rPr>
              <a:t>8.</a:t>
            </a:r>
            <a:r>
              <a:rPr lang="en-US" sz="1800" b="1" i="0" dirty="0">
                <a:effectLst/>
                <a:latin typeface="edmondsans_regularregular"/>
              </a:rPr>
              <a:t> </a:t>
            </a:r>
            <a:r>
              <a:rPr lang="en-US" sz="1800" b="1" dirty="0"/>
              <a:t>2 X 15 Forced Matrix Bonus</a:t>
            </a:r>
            <a:r>
              <a:rPr lang="en-US" sz="1800" dirty="0"/>
              <a:t>: From $.20 + Per Sale, Per Level with Compression</a:t>
            </a:r>
          </a:p>
          <a:p>
            <a:pPr marL="0" indent="0">
              <a:buNone/>
            </a:pPr>
            <a:r>
              <a:rPr lang="en-US" sz="1800" b="1" dirty="0">
                <a:latin typeface="edmondsans_regularregular"/>
              </a:rPr>
              <a:t>9</a:t>
            </a:r>
            <a:r>
              <a:rPr lang="en-US" sz="1800" dirty="0">
                <a:latin typeface="edmondsans_regularregular"/>
              </a:rPr>
              <a:t>. </a:t>
            </a:r>
            <a:r>
              <a:rPr lang="en-US" sz="1800" b="1" dirty="0"/>
              <a:t>2 X 15 Matrix Matching Bonus: </a:t>
            </a:r>
            <a:r>
              <a:rPr lang="en-US" sz="1800" dirty="0"/>
              <a:t>100% Match on Direct Referral Income</a:t>
            </a:r>
          </a:p>
          <a:p>
            <a:pPr marL="0" indent="0">
              <a:buNone/>
            </a:pPr>
            <a:r>
              <a:rPr lang="en-US" sz="1800" b="1" dirty="0"/>
              <a:t>10. Instant Cash Bonus: </a:t>
            </a:r>
            <a:r>
              <a:rPr lang="en-US" sz="1800" dirty="0"/>
              <a:t> $10 - $400 Cash Back One-time and Monthly</a:t>
            </a:r>
            <a:endParaRPr lang="en-US" sz="1800" b="1" dirty="0"/>
          </a:p>
        </p:txBody>
      </p:sp>
    </p:spTree>
    <p:extLst>
      <p:ext uri="{BB962C8B-B14F-4D97-AF65-F5344CB8AC3E}">
        <p14:creationId xmlns:p14="http://schemas.microsoft.com/office/powerpoint/2010/main" val="3938755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500"/>
                                        <p:tgtEl>
                                          <p:spTgt spid="3">
                                            <p:txEl>
                                              <p:pRg st="2" end="2"/>
                                            </p:txEl>
                                          </p:spTgt>
                                        </p:tgtEl>
                                      </p:cBhvr>
                                    </p:animEffect>
                                    <p:anim calcmode="lin" valueType="num">
                                      <p:cBhvr>
                                        <p:cTn id="8"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500"/>
                                        <p:tgtEl>
                                          <p:spTgt spid="3">
                                            <p:txEl>
                                              <p:pRg st="3" end="3"/>
                                            </p:txEl>
                                          </p:spTgt>
                                        </p:tgtEl>
                                      </p:cBhvr>
                                    </p:animEffect>
                                    <p:anim calcmode="lin" valueType="num">
                                      <p:cBhvr>
                                        <p:cTn id="15"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50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500"/>
                                        <p:tgtEl>
                                          <p:spTgt spid="3">
                                            <p:txEl>
                                              <p:pRg st="4" end="4"/>
                                            </p:txEl>
                                          </p:spTgt>
                                        </p:tgtEl>
                                      </p:cBhvr>
                                    </p:animEffect>
                                    <p:anim calcmode="lin" valueType="num">
                                      <p:cBhvr>
                                        <p:cTn id="22"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50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500"/>
                                        <p:tgtEl>
                                          <p:spTgt spid="3">
                                            <p:txEl>
                                              <p:pRg st="5" end="5"/>
                                            </p:txEl>
                                          </p:spTgt>
                                        </p:tgtEl>
                                      </p:cBhvr>
                                    </p:animEffect>
                                    <p:anim calcmode="lin" valueType="num">
                                      <p:cBhvr>
                                        <p:cTn id="29"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5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500"/>
                                        <p:tgtEl>
                                          <p:spTgt spid="3">
                                            <p:txEl>
                                              <p:pRg st="6" end="6"/>
                                            </p:txEl>
                                          </p:spTgt>
                                        </p:tgtEl>
                                      </p:cBhvr>
                                    </p:animEffect>
                                    <p:anim calcmode="lin" valueType="num">
                                      <p:cBhvr>
                                        <p:cTn id="36" dur="1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50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500"/>
                                        <p:tgtEl>
                                          <p:spTgt spid="3">
                                            <p:txEl>
                                              <p:pRg st="7" end="7"/>
                                            </p:txEl>
                                          </p:spTgt>
                                        </p:tgtEl>
                                      </p:cBhvr>
                                    </p:animEffect>
                                    <p:anim calcmode="lin" valueType="num">
                                      <p:cBhvr>
                                        <p:cTn id="43" dur="1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50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500"/>
                                        <p:tgtEl>
                                          <p:spTgt spid="3">
                                            <p:txEl>
                                              <p:pRg st="8" end="8"/>
                                            </p:txEl>
                                          </p:spTgt>
                                        </p:tgtEl>
                                      </p:cBhvr>
                                    </p:animEffect>
                                    <p:anim calcmode="lin" valueType="num">
                                      <p:cBhvr>
                                        <p:cTn id="50" dur="1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50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500"/>
                                        <p:tgtEl>
                                          <p:spTgt spid="3">
                                            <p:txEl>
                                              <p:pRg st="9" end="9"/>
                                            </p:txEl>
                                          </p:spTgt>
                                        </p:tgtEl>
                                      </p:cBhvr>
                                    </p:animEffect>
                                    <p:anim calcmode="lin" valueType="num">
                                      <p:cBhvr>
                                        <p:cTn id="57" dur="1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50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500"/>
                                        <p:tgtEl>
                                          <p:spTgt spid="3">
                                            <p:txEl>
                                              <p:pRg st="10" end="10"/>
                                            </p:txEl>
                                          </p:spTgt>
                                        </p:tgtEl>
                                      </p:cBhvr>
                                    </p:animEffect>
                                    <p:anim calcmode="lin" valueType="num">
                                      <p:cBhvr>
                                        <p:cTn id="64" dur="1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50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500"/>
                                        <p:tgtEl>
                                          <p:spTgt spid="3">
                                            <p:txEl>
                                              <p:pRg st="11" end="11"/>
                                            </p:txEl>
                                          </p:spTgt>
                                        </p:tgtEl>
                                      </p:cBhvr>
                                    </p:animEffect>
                                    <p:anim calcmode="lin" valueType="num">
                                      <p:cBhvr>
                                        <p:cTn id="71" dur="1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0DBC81A5-7B22-4D34-A4B3-23123B71416C}"/>
              </a:ext>
            </a:extLst>
          </p:cNvPr>
          <p:cNvPicPr>
            <a:picLocks noChangeAspect="1"/>
          </p:cNvPicPr>
          <p:nvPr/>
        </p:nvPicPr>
        <p:blipFill rotWithShape="1">
          <a:blip r:embed="rId2">
            <a:extLst>
              <a:ext uri="{28A0092B-C50C-407E-A947-70E740481C1C}">
                <a14:useLocalDpi xmlns:a14="http://schemas.microsoft.com/office/drawing/2010/main" val="0"/>
              </a:ext>
            </a:extLst>
          </a:blip>
          <a:srcRect t="13362" b="15715"/>
          <a:stretch/>
        </p:blipFill>
        <p:spPr>
          <a:xfrm>
            <a:off x="0" y="0"/>
            <a:ext cx="7286624" cy="685799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30" name="Rectangle 2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FAC0CCF-D2A1-4233-B988-5FF142A361D4}"/>
              </a:ext>
            </a:extLst>
          </p:cNvPr>
          <p:cNvSpPr/>
          <p:nvPr/>
        </p:nvSpPr>
        <p:spPr>
          <a:xfrm>
            <a:off x="7658100" y="1157785"/>
            <a:ext cx="3757612" cy="3692028"/>
          </a:xfrm>
          <a:prstGeom prst="rect">
            <a:avLst/>
          </a:prstGeom>
          <a:noFill/>
        </p:spPr>
        <p:txBody>
          <a:bodyPr vert="horz" lIns="91440" tIns="45720" rIns="91440" bIns="45720" rtlCol="0" anchor="b">
            <a:normAutofit/>
          </a:bodyPr>
          <a:lstStyle/>
          <a:p>
            <a:pPr algn="ctr">
              <a:lnSpc>
                <a:spcPct val="90000"/>
              </a:lnSpc>
              <a:spcBef>
                <a:spcPct val="0"/>
              </a:spcBef>
              <a:spcAft>
                <a:spcPts val="600"/>
              </a:spcAft>
            </a:pPr>
            <a:r>
              <a:rPr lang="en-US" sz="5200" b="1" cap="none" spc="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A COMPANY </a:t>
            </a:r>
          </a:p>
          <a:p>
            <a:pPr algn="ctr">
              <a:lnSpc>
                <a:spcPct val="90000"/>
              </a:lnSpc>
              <a:spcBef>
                <a:spcPct val="0"/>
              </a:spcBef>
              <a:spcAft>
                <a:spcPts val="600"/>
              </a:spcAft>
            </a:pPr>
            <a:r>
              <a:rPr lang="en-US" sz="5200" b="1" cap="none" spc="0" dirty="0">
                <a:ln w="9525">
                  <a:solidFill>
                    <a:schemeClr val="bg1"/>
                  </a:solidFill>
                  <a:prstDash val="solid"/>
                </a:ln>
                <a:effectLst>
                  <a:outerShdw blurRad="38100" dist="38100" dir="2700000" algn="tl">
                    <a:srgbClr val="000000">
                      <a:alpha val="43137"/>
                    </a:srgbClr>
                  </a:outerShdw>
                </a:effectLst>
                <a:latin typeface="+mj-lt"/>
                <a:ea typeface="+mj-ea"/>
                <a:cs typeface="+mj-cs"/>
              </a:rPr>
              <a:t>WHERE</a:t>
            </a:r>
            <a:r>
              <a:rPr lang="en-US" sz="5200" b="1" cap="none" spc="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 </a:t>
            </a:r>
          </a:p>
          <a:p>
            <a:pPr algn="ctr">
              <a:lnSpc>
                <a:spcPct val="90000"/>
              </a:lnSpc>
              <a:spcBef>
                <a:spcPct val="0"/>
              </a:spcBef>
              <a:spcAft>
                <a:spcPts val="600"/>
              </a:spcAft>
            </a:pPr>
            <a:r>
              <a:rPr lang="en-US" sz="5200" b="1" cap="none" spc="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EVERYONE WINS</a:t>
            </a:r>
          </a:p>
        </p:txBody>
      </p:sp>
    </p:spTree>
    <p:extLst>
      <p:ext uri="{BB962C8B-B14F-4D97-AF65-F5344CB8AC3E}">
        <p14:creationId xmlns:p14="http://schemas.microsoft.com/office/powerpoint/2010/main" val="923072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1EC1DDFD-79AA-4D5C-A20F-8DD698B984D0}"/>
              </a:ext>
            </a:extLst>
          </p:cNvPr>
          <p:cNvPicPr>
            <a:picLocks noChangeAspect="1"/>
          </p:cNvPicPr>
          <p:nvPr/>
        </p:nvPicPr>
        <p:blipFill rotWithShape="1">
          <a:blip r:embed="rId2"/>
          <a:srcRect/>
          <a:stretch/>
        </p:blipFill>
        <p:spPr>
          <a:xfrm>
            <a:off x="2104035" y="643466"/>
            <a:ext cx="4126787" cy="5566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oup 17">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9"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0"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55851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A4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28EF0C2F-88C5-4DBD-B96F-29BA27587733}"/>
              </a:ext>
            </a:extLst>
          </p:cNvPr>
          <p:cNvPicPr>
            <a:picLocks noChangeAspect="1"/>
          </p:cNvPicPr>
          <p:nvPr/>
        </p:nvPicPr>
        <p:blipFill rotWithShape="1">
          <a:blip r:embed="rId2"/>
          <a:srcRect/>
          <a:stretch/>
        </p:blipFill>
        <p:spPr>
          <a:xfrm>
            <a:off x="6141405" y="361700"/>
            <a:ext cx="5410200" cy="403225"/>
          </a:xfrm>
          <a:prstGeom prst="roundRect">
            <a:avLst>
              <a:gd name="adj" fmla="val 16667"/>
            </a:avLst>
          </a:prstGeom>
          <a:scene3d>
            <a:camera prst="orthographicFront"/>
            <a:lightRig rig="contrasting" dir="t">
              <a:rot lat="0" lon="0" rev="4200000"/>
            </a:lightRig>
          </a:scene3d>
        </p:spPr>
      </p:pic>
      <p:pic>
        <p:nvPicPr>
          <p:cNvPr id="5" name="Content Placeholder 4" descr="Graphical user interface&#10;&#10;Description automatically generated">
            <a:extLst>
              <a:ext uri="{FF2B5EF4-FFF2-40B4-BE49-F238E27FC236}">
                <a16:creationId xmlns:a16="http://schemas.microsoft.com/office/drawing/2014/main" id="{CE58B928-A7A7-45ED-BFDF-5DA65BFF639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60651" y="1161187"/>
            <a:ext cx="1559087" cy="1460500"/>
          </a:xfrm>
        </p:spPr>
      </p:pic>
      <p:pic>
        <p:nvPicPr>
          <p:cNvPr id="11" name="Picture 10" descr="Graphical user interface&#10;&#10;Description automatically generated">
            <a:extLst>
              <a:ext uri="{FF2B5EF4-FFF2-40B4-BE49-F238E27FC236}">
                <a16:creationId xmlns:a16="http://schemas.microsoft.com/office/drawing/2014/main" id="{F84B4DCC-1462-4FE3-A593-8EEA33174D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0787" y="2974328"/>
            <a:ext cx="1560496" cy="146050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FA2DE147-76AC-4A41-AEAF-1B59A3F1B7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7844" y="4711090"/>
            <a:ext cx="1559089" cy="1460502"/>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0E28802F-4BA8-4314-BAD0-04EFCE94DB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9837" y="1197846"/>
            <a:ext cx="1480820" cy="1387182"/>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FF741C9B-37D2-49EA-9677-6731CB4383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4427" y="2974328"/>
            <a:ext cx="1559089" cy="1460502"/>
          </a:xfrm>
          <a:prstGeom prst="rect">
            <a:avLst/>
          </a:prstGeom>
        </p:spPr>
      </p:pic>
      <p:pic>
        <p:nvPicPr>
          <p:cNvPr id="19" name="Picture 18" descr="A picture containing graphical user interface&#10;&#10;Description automatically generated">
            <a:extLst>
              <a:ext uri="{FF2B5EF4-FFF2-40B4-BE49-F238E27FC236}">
                <a16:creationId xmlns:a16="http://schemas.microsoft.com/office/drawing/2014/main" id="{73E43BD3-7CAD-4EA1-BBA0-4BEF7976C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6962" y="4760032"/>
            <a:ext cx="1559087" cy="1457866"/>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E0111EA2-4D4C-49A1-8A08-16D428D886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62292" y="1154430"/>
            <a:ext cx="1480820" cy="1387860"/>
          </a:xfrm>
          <a:prstGeom prst="rect">
            <a:avLst/>
          </a:prstGeom>
        </p:spPr>
      </p:pic>
      <p:pic>
        <p:nvPicPr>
          <p:cNvPr id="15" name="Picture 14" descr="Graphical user interface&#10;&#10;Description automatically generated">
            <a:extLst>
              <a:ext uri="{FF2B5EF4-FFF2-40B4-BE49-F238E27FC236}">
                <a16:creationId xmlns:a16="http://schemas.microsoft.com/office/drawing/2014/main" id="{6B7CEF97-CCBA-4C25-AD92-78DCD1E68B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48145" y="2974328"/>
            <a:ext cx="1526639" cy="1460503"/>
          </a:xfrm>
          <a:prstGeom prst="rect">
            <a:avLst/>
          </a:prstGeom>
        </p:spPr>
      </p:pic>
      <p:sp>
        <p:nvSpPr>
          <p:cNvPr id="2" name="Title 1">
            <a:extLst>
              <a:ext uri="{FF2B5EF4-FFF2-40B4-BE49-F238E27FC236}">
                <a16:creationId xmlns:a16="http://schemas.microsoft.com/office/drawing/2014/main" id="{BC626D93-687F-4D33-BC2B-B03CAE76AD26}"/>
              </a:ext>
            </a:extLst>
          </p:cNvPr>
          <p:cNvSpPr>
            <a:spLocks noGrp="1"/>
          </p:cNvSpPr>
          <p:nvPr>
            <p:ph type="title"/>
          </p:nvPr>
        </p:nvSpPr>
        <p:spPr>
          <a:xfrm>
            <a:off x="646744" y="640080"/>
            <a:ext cx="4173905" cy="5577818"/>
          </a:xfrm>
        </p:spPr>
        <p:txBody>
          <a:bodyPr vert="horz" lIns="91440" tIns="45720" rIns="91440" bIns="45720" rtlCol="0" anchor="ctr">
            <a:normAutofit/>
          </a:bodyPr>
          <a:lstStyle/>
          <a:p>
            <a:pPr algn="ctr"/>
            <a:r>
              <a:rPr lang="en-US" sz="4600" b="1" dirty="0">
                <a:solidFill>
                  <a:srgbClr val="FFFFFF"/>
                </a:solidFill>
              </a:rPr>
              <a:t>USA &amp; </a:t>
            </a:r>
            <a:r>
              <a:rPr lang="en-US" sz="4600" b="1" kern="1200" dirty="0">
                <a:solidFill>
                  <a:srgbClr val="FFFFFF"/>
                </a:solidFill>
                <a:latin typeface="+mj-lt"/>
                <a:ea typeface="+mj-ea"/>
                <a:cs typeface="+mj-cs"/>
              </a:rPr>
              <a:t>INTERNATIONAL AVAILABLE</a:t>
            </a:r>
          </a:p>
        </p:txBody>
      </p:sp>
      <p:pic>
        <p:nvPicPr>
          <p:cNvPr id="4" name="Picture 3" descr="Timeline&#10;&#10;Description automatically generated with low confidence">
            <a:extLst>
              <a:ext uri="{FF2B5EF4-FFF2-40B4-BE49-F238E27FC236}">
                <a16:creationId xmlns:a16="http://schemas.microsoft.com/office/drawing/2014/main" id="{2F4DDAEF-024E-42D3-9717-1BF815FBFCC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15697" y="4824131"/>
            <a:ext cx="1559087" cy="1467376"/>
          </a:xfrm>
          <a:prstGeom prst="rect">
            <a:avLst/>
          </a:prstGeom>
        </p:spPr>
      </p:pic>
      <p:pic>
        <p:nvPicPr>
          <p:cNvPr id="18" name="Content Placeholder 4" descr="Graphical user interface&#10;&#10;Description automatically generated">
            <a:extLst>
              <a:ext uri="{FF2B5EF4-FFF2-40B4-BE49-F238E27FC236}">
                <a16:creationId xmlns:a16="http://schemas.microsoft.com/office/drawing/2014/main" id="{DF001A71-CA33-C463-6B8D-9EE4CBBE13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831" y="1176996"/>
            <a:ext cx="1559087" cy="14605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71FEDA49-2D2D-988C-3E36-7FFC0D289D2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83323" y="1241044"/>
            <a:ext cx="1377230" cy="13439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97562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posing for the camera&#10;&#10;Description automatically generated">
            <a:extLst>
              <a:ext uri="{FF2B5EF4-FFF2-40B4-BE49-F238E27FC236}">
                <a16:creationId xmlns:a16="http://schemas.microsoft.com/office/drawing/2014/main" id="{15C9BAE8-BEB4-427A-800E-CF5830D644DE}"/>
              </a:ext>
            </a:extLst>
          </p:cNvPr>
          <p:cNvPicPr>
            <a:picLocks noChangeAspect="1"/>
          </p:cNvPicPr>
          <p:nvPr/>
        </p:nvPicPr>
        <p:blipFill rotWithShape="1">
          <a:blip r:embed="rId2">
            <a:extLst>
              <a:ext uri="{28A0092B-C50C-407E-A947-70E740481C1C}">
                <a14:useLocalDpi xmlns:a14="http://schemas.microsoft.com/office/drawing/2010/main" val="0"/>
              </a:ext>
            </a:extLst>
          </a:blip>
          <a:srcRect l="17207" r="18955"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4E7B84-C470-4042-89EA-492976BCF01A}"/>
              </a:ext>
            </a:extLst>
          </p:cNvPr>
          <p:cNvSpPr/>
          <p:nvPr/>
        </p:nvSpPr>
        <p:spPr>
          <a:xfrm>
            <a:off x="5297762" y="2706624"/>
            <a:ext cx="6251110" cy="863890"/>
          </a:xfrm>
          <a:prstGeom prst="rect">
            <a:avLst/>
          </a:prstGeom>
        </p:spPr>
        <p:txBody>
          <a:bodyPr vert="horz" lIns="91440" tIns="45720" rIns="91440" bIns="45720" rtlCol="0">
            <a:noAutofit/>
          </a:bodyPr>
          <a:lstStyle/>
          <a:p>
            <a:pPr>
              <a:lnSpc>
                <a:spcPct val="90000"/>
              </a:lnSpc>
              <a:spcBef>
                <a:spcPct val="0"/>
              </a:spcBef>
              <a:spcAft>
                <a:spcPts val="600"/>
              </a:spcAft>
            </a:pPr>
            <a:r>
              <a:rPr lang="en-US" sz="3600" b="1" cap="none" spc="0" dirty="0">
                <a:ln w="22225">
                  <a:solidFill>
                    <a:schemeClr val="bg2">
                      <a:lumMod val="25000"/>
                    </a:schemeClr>
                  </a:solidFill>
                  <a:prstDash val="solid"/>
                </a:ln>
                <a:effectLst/>
              </a:rPr>
              <a:t>LET’S SEE HOW THE </a:t>
            </a:r>
          </a:p>
          <a:p>
            <a:pPr>
              <a:lnSpc>
                <a:spcPct val="90000"/>
              </a:lnSpc>
              <a:spcBef>
                <a:spcPct val="0"/>
              </a:spcBef>
              <a:spcAft>
                <a:spcPts val="600"/>
              </a:spcAft>
            </a:pPr>
            <a:r>
              <a:rPr lang="en-US" sz="3600" b="1" cap="none" spc="0" dirty="0">
                <a:ln w="22225">
                  <a:solidFill>
                    <a:schemeClr val="bg2">
                      <a:lumMod val="25000"/>
                    </a:schemeClr>
                  </a:solidFill>
                  <a:prstDash val="solid"/>
                </a:ln>
                <a:effectLst/>
              </a:rPr>
              <a:t>2X2 SMART MATRIX WORKS</a:t>
            </a:r>
          </a:p>
        </p:txBody>
      </p:sp>
      <p:sp>
        <p:nvSpPr>
          <p:cNvPr id="4" name="Rectangle 3">
            <a:extLst>
              <a:ext uri="{FF2B5EF4-FFF2-40B4-BE49-F238E27FC236}">
                <a16:creationId xmlns:a16="http://schemas.microsoft.com/office/drawing/2014/main" id="{75D4B4AF-66F8-4DA3-9784-B40E5946E37D}"/>
              </a:ext>
            </a:extLst>
          </p:cNvPr>
          <p:cNvSpPr/>
          <p:nvPr/>
        </p:nvSpPr>
        <p:spPr>
          <a:xfrm>
            <a:off x="6612807" y="4556193"/>
            <a:ext cx="4819951" cy="1087332"/>
          </a:xfrm>
          <a:prstGeom prst="rect">
            <a:avLst/>
          </a:prstGeom>
        </p:spPr>
        <p:txBody>
          <a:bodyPr vert="horz" lIns="91440" tIns="45720" rIns="91440" bIns="45720" rtlCol="0" anchor="t">
            <a:noAutofit/>
          </a:bodyPr>
          <a:lstStyle/>
          <a:p>
            <a:pPr algn="ctr">
              <a:lnSpc>
                <a:spcPct val="90000"/>
              </a:lnSpc>
              <a:spcAft>
                <a:spcPts val="600"/>
              </a:spcAft>
            </a:pPr>
            <a:r>
              <a:rPr lang="en-US" sz="3600" b="1" cap="none" spc="0" dirty="0">
                <a:ln w="22225">
                  <a:solidFill>
                    <a:schemeClr val="bg2">
                      <a:lumMod val="25000"/>
                    </a:schemeClr>
                  </a:solidFill>
                  <a:prstDash val="solid"/>
                </a:ln>
                <a:solidFill>
                  <a:srgbClr val="FFFF00"/>
                </a:solidFill>
                <a:effectLst/>
              </a:rPr>
              <a:t>HI, I’M CATHY</a:t>
            </a:r>
          </a:p>
          <a:p>
            <a:pPr algn="ctr">
              <a:lnSpc>
                <a:spcPct val="90000"/>
              </a:lnSpc>
              <a:spcAft>
                <a:spcPts val="600"/>
              </a:spcAft>
            </a:pPr>
            <a:r>
              <a:rPr lang="en-US" sz="3600" b="1" cap="none" spc="0" dirty="0">
                <a:ln w="22225">
                  <a:solidFill>
                    <a:schemeClr val="bg2">
                      <a:lumMod val="25000"/>
                    </a:schemeClr>
                  </a:solidFill>
                  <a:prstDash val="solid"/>
                </a:ln>
                <a:solidFill>
                  <a:srgbClr val="FFFF00"/>
                </a:solidFill>
                <a:effectLst/>
              </a:rPr>
              <a:t>FOLLOW ME AS I LEARN</a:t>
            </a:r>
          </a:p>
        </p:txBody>
      </p:sp>
    </p:spTree>
    <p:extLst>
      <p:ext uri="{BB962C8B-B14F-4D97-AF65-F5344CB8AC3E}">
        <p14:creationId xmlns:p14="http://schemas.microsoft.com/office/powerpoint/2010/main" val="2737528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line">
            <a:extLst>
              <a:ext uri="{FF2B5EF4-FFF2-40B4-BE49-F238E27FC236}">
                <a16:creationId xmlns:a16="http://schemas.microsoft.com/office/drawing/2014/main" id="{C3D5F29B-32DD-149D-9101-BEDFCE359E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326" y="1159334"/>
            <a:ext cx="3911317" cy="5401343"/>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descr="A person posing for the camera&#10;&#10;Description automatically generated">
            <a:extLst>
              <a:ext uri="{FF2B5EF4-FFF2-40B4-BE49-F238E27FC236}">
                <a16:creationId xmlns:a16="http://schemas.microsoft.com/office/drawing/2014/main" id="{162D4757-ED0E-760F-56C7-4FD0826F013B}"/>
              </a:ext>
            </a:extLst>
          </p:cNvPr>
          <p:cNvPicPr>
            <a:picLocks noChangeAspect="1"/>
          </p:cNvPicPr>
          <p:nvPr/>
        </p:nvPicPr>
        <p:blipFill rotWithShape="1">
          <a:blip r:embed="rId3">
            <a:extLst>
              <a:ext uri="{28A0092B-C50C-407E-A947-70E740481C1C}">
                <a14:useLocalDpi xmlns:a14="http://schemas.microsoft.com/office/drawing/2010/main" val="0"/>
              </a:ext>
            </a:extLst>
          </a:blip>
          <a:srcRect l="17207" r="18955" b="-2"/>
          <a:stretch/>
        </p:blipFill>
        <p:spPr>
          <a:xfrm>
            <a:off x="7507173" y="1027906"/>
            <a:ext cx="3846627" cy="5664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Rectangle 6">
            <a:extLst>
              <a:ext uri="{FF2B5EF4-FFF2-40B4-BE49-F238E27FC236}">
                <a16:creationId xmlns:a16="http://schemas.microsoft.com/office/drawing/2014/main" id="{9438DE3D-4D9A-266C-654F-07540FE01DB7}"/>
              </a:ext>
            </a:extLst>
          </p:cNvPr>
          <p:cNvSpPr/>
          <p:nvPr/>
        </p:nvSpPr>
        <p:spPr>
          <a:xfrm>
            <a:off x="3986213" y="0"/>
            <a:ext cx="8443911" cy="1159334"/>
          </a:xfrm>
          <a:prstGeom prst="rect">
            <a:avLst/>
          </a:prstGeom>
        </p:spPr>
        <p:txBody>
          <a:bodyPr vert="horz" lIns="91440" tIns="45720" rIns="91440" bIns="45720" rtlCol="0" anchor="t">
            <a:noAutofit/>
          </a:bodyPr>
          <a:lstStyle/>
          <a:p>
            <a:pPr algn="ctr">
              <a:lnSpc>
                <a:spcPct val="90000"/>
              </a:lnSpc>
              <a:spcAft>
                <a:spcPts val="600"/>
              </a:spcAft>
            </a:pPr>
            <a:r>
              <a:rPr lang="en-US" sz="3600" b="1" cap="none" spc="0" dirty="0">
                <a:ln w="22225">
                  <a:solidFill>
                    <a:schemeClr val="bg2">
                      <a:lumMod val="25000"/>
                    </a:schemeClr>
                  </a:solidFill>
                  <a:prstDash val="solid"/>
                </a:ln>
                <a:solidFill>
                  <a:srgbClr val="FFFF00"/>
                </a:solidFill>
                <a:effectLst/>
              </a:rPr>
              <a:t>I looked at all the options and decided to purchase this Smart Combo Matrix Pack.</a:t>
            </a:r>
          </a:p>
        </p:txBody>
      </p:sp>
      <p:sp>
        <p:nvSpPr>
          <p:cNvPr id="8" name="Rectangle 7">
            <a:extLst>
              <a:ext uri="{FF2B5EF4-FFF2-40B4-BE49-F238E27FC236}">
                <a16:creationId xmlns:a16="http://schemas.microsoft.com/office/drawing/2014/main" id="{EEA8A3A8-4CB4-61DF-F575-2FCADCE2FA19}"/>
              </a:ext>
            </a:extLst>
          </p:cNvPr>
          <p:cNvSpPr/>
          <p:nvPr/>
        </p:nvSpPr>
        <p:spPr>
          <a:xfrm>
            <a:off x="4684828" y="1378973"/>
            <a:ext cx="4127514" cy="1159334"/>
          </a:xfrm>
          <a:prstGeom prst="rect">
            <a:avLst/>
          </a:prstGeom>
        </p:spPr>
        <p:txBody>
          <a:bodyPr vert="horz" lIns="91440" tIns="45720" rIns="91440" bIns="45720" rtlCol="0" anchor="t">
            <a:noAutofit/>
          </a:bodyPr>
          <a:lstStyle/>
          <a:p>
            <a:pPr algn="ctr">
              <a:lnSpc>
                <a:spcPct val="90000"/>
              </a:lnSpc>
              <a:spcAft>
                <a:spcPts val="600"/>
              </a:spcAft>
            </a:pPr>
            <a:r>
              <a:rPr lang="en-US" sz="3600" b="1" cap="none" spc="0" dirty="0">
                <a:ln w="22225">
                  <a:solidFill>
                    <a:schemeClr val="bg2">
                      <a:lumMod val="25000"/>
                    </a:schemeClr>
                  </a:solidFill>
                  <a:prstDash val="solid"/>
                </a:ln>
                <a:solidFill>
                  <a:srgbClr val="FF0000"/>
                </a:solidFill>
                <a:effectLst/>
              </a:rPr>
              <a:t>For Just $125 get me started in 3 Matrices</a:t>
            </a:r>
          </a:p>
        </p:txBody>
      </p:sp>
    </p:spTree>
    <p:extLst>
      <p:ext uri="{BB962C8B-B14F-4D97-AF65-F5344CB8AC3E}">
        <p14:creationId xmlns:p14="http://schemas.microsoft.com/office/powerpoint/2010/main" val="4077721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4000">
        <p15:prstTrans prst="curtains"/>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13" name="Connector: Elbow 12">
            <a:extLst>
              <a:ext uri="{FF2B5EF4-FFF2-40B4-BE49-F238E27FC236}">
                <a16:creationId xmlns:a16="http://schemas.microsoft.com/office/drawing/2014/main" id="{48E32907-7B09-4A1F-ACB3-F4B969113F37}"/>
              </a:ext>
            </a:extLst>
          </p:cNvPr>
          <p:cNvCxnSpPr>
            <a:cxnSpLocks/>
          </p:cNvCxnSpPr>
          <p:nvPr/>
        </p:nvCxnSpPr>
        <p:spPr>
          <a:xfrm rot="10800000" flipV="1">
            <a:off x="2949644" y="2590800"/>
            <a:ext cx="2481339" cy="544790"/>
          </a:xfrm>
          <a:prstGeom prst="bentConnector3">
            <a:avLst>
              <a:gd name="adj1" fmla="val 99135"/>
            </a:avLst>
          </a:prstGeom>
        </p:spPr>
        <p:style>
          <a:lnRef idx="3">
            <a:schemeClr val="accent3"/>
          </a:lnRef>
          <a:fillRef idx="0">
            <a:schemeClr val="accent3"/>
          </a:fillRef>
          <a:effectRef idx="2">
            <a:schemeClr val="accent3"/>
          </a:effectRef>
          <a:fontRef idx="minor">
            <a:schemeClr val="tx1"/>
          </a:fontRef>
        </p:style>
      </p:cxnSp>
      <p:cxnSp>
        <p:nvCxnSpPr>
          <p:cNvPr id="28" name="Connector: Elbow 27">
            <a:extLst>
              <a:ext uri="{FF2B5EF4-FFF2-40B4-BE49-F238E27FC236}">
                <a16:creationId xmlns:a16="http://schemas.microsoft.com/office/drawing/2014/main" id="{8FBA55D0-05F4-46B8-8948-84F32FCC997C}"/>
              </a:ext>
            </a:extLst>
          </p:cNvPr>
          <p:cNvCxnSpPr>
            <a:cxnSpLocks/>
          </p:cNvCxnSpPr>
          <p:nvPr/>
        </p:nvCxnSpPr>
        <p:spPr>
          <a:xfrm rot="16200000" flipV="1">
            <a:off x="6647297" y="1361388"/>
            <a:ext cx="449922" cy="2908745"/>
          </a:xfrm>
          <a:prstGeom prst="bentConnector2">
            <a:avLst/>
          </a:prstGeom>
        </p:spPr>
        <p:style>
          <a:lnRef idx="3">
            <a:schemeClr val="accent3"/>
          </a:lnRef>
          <a:fillRef idx="0">
            <a:schemeClr val="accent3"/>
          </a:fillRef>
          <a:effectRef idx="2">
            <a:schemeClr val="accent3"/>
          </a:effectRef>
          <a:fontRef idx="minor">
            <a:schemeClr val="tx1"/>
          </a:fontRef>
        </p:style>
      </p:cxnSp>
      <p:cxnSp>
        <p:nvCxnSpPr>
          <p:cNvPr id="33" name="Connector: Elbow 32">
            <a:extLst>
              <a:ext uri="{FF2B5EF4-FFF2-40B4-BE49-F238E27FC236}">
                <a16:creationId xmlns:a16="http://schemas.microsoft.com/office/drawing/2014/main" id="{DE6E2117-8264-4257-B960-4C2C737A4632}"/>
              </a:ext>
            </a:extLst>
          </p:cNvPr>
          <p:cNvCxnSpPr>
            <a:cxnSpLocks/>
          </p:cNvCxnSpPr>
          <p:nvPr/>
        </p:nvCxnSpPr>
        <p:spPr>
          <a:xfrm rot="10800000" flipV="1">
            <a:off x="1711840" y="4323375"/>
            <a:ext cx="1144495" cy="395283"/>
          </a:xfrm>
          <a:prstGeom prst="bentConnector3">
            <a:avLst>
              <a:gd name="adj1" fmla="val 99459"/>
            </a:avLst>
          </a:prstGeom>
        </p:spPr>
        <p:style>
          <a:lnRef idx="3">
            <a:schemeClr val="accent3"/>
          </a:lnRef>
          <a:fillRef idx="0">
            <a:schemeClr val="accent3"/>
          </a:fillRef>
          <a:effectRef idx="2">
            <a:schemeClr val="accent3"/>
          </a:effectRef>
          <a:fontRef idx="minor">
            <a:schemeClr val="tx1"/>
          </a:fontRef>
        </p:style>
      </p:cxnSp>
      <p:cxnSp>
        <p:nvCxnSpPr>
          <p:cNvPr id="39" name="Connector: Elbow 38">
            <a:extLst>
              <a:ext uri="{FF2B5EF4-FFF2-40B4-BE49-F238E27FC236}">
                <a16:creationId xmlns:a16="http://schemas.microsoft.com/office/drawing/2014/main" id="{8938261A-C03C-4A41-B6AE-8305DFFB1FCA}"/>
              </a:ext>
            </a:extLst>
          </p:cNvPr>
          <p:cNvCxnSpPr>
            <a:cxnSpLocks/>
          </p:cNvCxnSpPr>
          <p:nvPr/>
        </p:nvCxnSpPr>
        <p:spPr>
          <a:xfrm rot="10800000" flipV="1">
            <a:off x="6791539" y="4316878"/>
            <a:ext cx="1435247" cy="522690"/>
          </a:xfrm>
          <a:prstGeom prst="bentConnector3">
            <a:avLst>
              <a:gd name="adj1" fmla="val 97530"/>
            </a:avLst>
          </a:prstGeom>
        </p:spPr>
        <p:style>
          <a:lnRef idx="3">
            <a:schemeClr val="accent3"/>
          </a:lnRef>
          <a:fillRef idx="0">
            <a:schemeClr val="accent3"/>
          </a:fillRef>
          <a:effectRef idx="2">
            <a:schemeClr val="accent3"/>
          </a:effectRef>
          <a:fontRef idx="minor">
            <a:schemeClr val="tx1"/>
          </a:fontRef>
        </p:style>
      </p:cxnSp>
      <p:cxnSp>
        <p:nvCxnSpPr>
          <p:cNvPr id="40" name="Connector: Elbow 39">
            <a:extLst>
              <a:ext uri="{FF2B5EF4-FFF2-40B4-BE49-F238E27FC236}">
                <a16:creationId xmlns:a16="http://schemas.microsoft.com/office/drawing/2014/main" id="{8B9CF82D-0EF4-494E-8F76-5854C74E9234}"/>
              </a:ext>
            </a:extLst>
          </p:cNvPr>
          <p:cNvCxnSpPr>
            <a:cxnSpLocks/>
          </p:cNvCxnSpPr>
          <p:nvPr/>
        </p:nvCxnSpPr>
        <p:spPr>
          <a:xfrm rot="10800000">
            <a:off x="2827137" y="4324488"/>
            <a:ext cx="1677866" cy="467281"/>
          </a:xfrm>
          <a:prstGeom prst="bentConnector3">
            <a:avLst>
              <a:gd name="adj1" fmla="val -1038"/>
            </a:avLst>
          </a:prstGeom>
        </p:spPr>
        <p:style>
          <a:lnRef idx="3">
            <a:schemeClr val="accent3"/>
          </a:lnRef>
          <a:fillRef idx="0">
            <a:schemeClr val="accent3"/>
          </a:fillRef>
          <a:effectRef idx="2">
            <a:schemeClr val="accent3"/>
          </a:effectRef>
          <a:fontRef idx="minor">
            <a:schemeClr val="tx1"/>
          </a:fontRef>
        </p:style>
      </p:cxnSp>
      <p:cxnSp>
        <p:nvCxnSpPr>
          <p:cNvPr id="46" name="Connector: Elbow 45">
            <a:extLst>
              <a:ext uri="{FF2B5EF4-FFF2-40B4-BE49-F238E27FC236}">
                <a16:creationId xmlns:a16="http://schemas.microsoft.com/office/drawing/2014/main" id="{54E948B8-200A-4FFA-92D3-FB2F92B7D33D}"/>
              </a:ext>
            </a:extLst>
          </p:cNvPr>
          <p:cNvCxnSpPr>
            <a:cxnSpLocks/>
          </p:cNvCxnSpPr>
          <p:nvPr/>
        </p:nvCxnSpPr>
        <p:spPr>
          <a:xfrm rot="10800000">
            <a:off x="8244261" y="4316880"/>
            <a:ext cx="1649134" cy="474887"/>
          </a:xfrm>
          <a:prstGeom prst="bentConnector3">
            <a:avLst>
              <a:gd name="adj1" fmla="val 1594"/>
            </a:avLst>
          </a:prstGeom>
        </p:spPr>
        <p:style>
          <a:lnRef idx="3">
            <a:schemeClr val="accent3"/>
          </a:lnRef>
          <a:fillRef idx="0">
            <a:schemeClr val="accent3"/>
          </a:fillRef>
          <a:effectRef idx="2">
            <a:schemeClr val="accent3"/>
          </a:effectRef>
          <a:fontRef idx="minor">
            <a:schemeClr val="tx1"/>
          </a:fontRef>
        </p:style>
      </p:cxnSp>
      <p:pic>
        <p:nvPicPr>
          <p:cNvPr id="92" name="Picture 91">
            <a:extLst>
              <a:ext uri="{FF2B5EF4-FFF2-40B4-BE49-F238E27FC236}">
                <a16:creationId xmlns:a16="http://schemas.microsoft.com/office/drawing/2014/main" id="{AD300B61-E6B6-4880-BE83-031E7DA03472}"/>
              </a:ext>
            </a:extLst>
          </p:cNvPr>
          <p:cNvPicPr>
            <a:picLocks noChangeAspect="1"/>
          </p:cNvPicPr>
          <p:nvPr/>
        </p:nvPicPr>
        <p:blipFill rotWithShape="1">
          <a:blip r:embed="rId2"/>
          <a:srcRect/>
          <a:stretch/>
        </p:blipFill>
        <p:spPr>
          <a:xfrm>
            <a:off x="8528648" y="6329489"/>
            <a:ext cx="2561323" cy="308311"/>
          </a:xfrm>
          <a:prstGeom prst="rect">
            <a:avLst/>
          </a:prstGeom>
        </p:spPr>
      </p:pic>
      <p:sp>
        <p:nvSpPr>
          <p:cNvPr id="32" name="Arrow: Curved Right 31">
            <a:extLst>
              <a:ext uri="{FF2B5EF4-FFF2-40B4-BE49-F238E27FC236}">
                <a16:creationId xmlns:a16="http://schemas.microsoft.com/office/drawing/2014/main" id="{93632E80-DA1F-4F3A-BACE-6E34E2AF9376}"/>
              </a:ext>
            </a:extLst>
          </p:cNvPr>
          <p:cNvSpPr/>
          <p:nvPr/>
        </p:nvSpPr>
        <p:spPr>
          <a:xfrm>
            <a:off x="3495029" y="2114156"/>
            <a:ext cx="2019948" cy="1690257"/>
          </a:xfrm>
          <a:prstGeom prst="curvedRightArrow">
            <a:avLst>
              <a:gd name="adj1" fmla="val 15041"/>
              <a:gd name="adj2" fmla="val 50000"/>
              <a:gd name="adj3" fmla="val 25000"/>
            </a:avLst>
          </a:prstGeom>
          <a:solidFill>
            <a:schemeClr val="tx1"/>
          </a:solidFill>
          <a:ln w="3810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80F1B516-AAF0-46DF-95A5-2C75327AEBA2}"/>
              </a:ext>
            </a:extLst>
          </p:cNvPr>
          <p:cNvPicPr>
            <a:picLocks noChangeAspect="1"/>
          </p:cNvPicPr>
          <p:nvPr/>
        </p:nvPicPr>
        <p:blipFill rotWithShape="1">
          <a:blip r:embed="rId3"/>
          <a:srcRect/>
          <a:stretch/>
        </p:blipFill>
        <p:spPr>
          <a:xfrm>
            <a:off x="7856949" y="3156261"/>
            <a:ext cx="845873" cy="1167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5CD45B23-CEE7-4947-8504-A4FA9E92845A}"/>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a:stretch/>
        </p:blipFill>
        <p:spPr>
          <a:xfrm>
            <a:off x="4056138" y="4799003"/>
            <a:ext cx="1016240" cy="1162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FFD51A8C-E1DD-497D-9418-C3D4839B4A5F}"/>
              </a:ext>
            </a:extLst>
          </p:cNvPr>
          <p:cNvPicPr>
            <a:picLocks noChangeAspect="1"/>
          </p:cNvPicPr>
          <p:nvPr/>
        </p:nvPicPr>
        <p:blipFill rotWithShape="1">
          <a:blip r:embed="rId6"/>
          <a:srcRect/>
          <a:stretch/>
        </p:blipFill>
        <p:spPr>
          <a:xfrm>
            <a:off x="6372589" y="4843112"/>
            <a:ext cx="943649" cy="1146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BD1D423F-B27B-431F-A217-5747A1CC53E1}"/>
              </a:ext>
            </a:extLst>
          </p:cNvPr>
          <p:cNvPicPr>
            <a:picLocks noChangeAspect="1"/>
          </p:cNvPicPr>
          <p:nvPr/>
        </p:nvPicPr>
        <p:blipFill rotWithShape="1">
          <a:blip r:embed="rId7"/>
          <a:srcRect/>
          <a:stretch/>
        </p:blipFill>
        <p:spPr>
          <a:xfrm>
            <a:off x="9340843" y="4827940"/>
            <a:ext cx="936934" cy="1142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A person posing for the camera&#10;&#10;Description automatically generated">
            <a:extLst>
              <a:ext uri="{FF2B5EF4-FFF2-40B4-BE49-F238E27FC236}">
                <a16:creationId xmlns:a16="http://schemas.microsoft.com/office/drawing/2014/main" id="{7F078EAB-64B5-4FA3-B1D2-A87793321C6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251543" y="1173206"/>
            <a:ext cx="1121046" cy="1469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3" name="Picture 72">
            <a:extLst>
              <a:ext uri="{FF2B5EF4-FFF2-40B4-BE49-F238E27FC236}">
                <a16:creationId xmlns:a16="http://schemas.microsoft.com/office/drawing/2014/main" id="{C8CB5C02-5B05-4022-92F5-39C406B144F9}"/>
              </a:ext>
            </a:extLst>
          </p:cNvPr>
          <p:cNvPicPr/>
          <p:nvPr/>
        </p:nvPicPr>
        <p:blipFill rotWithShape="1">
          <a:blip r:embed="rId9"/>
          <a:srcRect/>
          <a:stretch/>
        </p:blipFill>
        <p:spPr>
          <a:xfrm>
            <a:off x="2487616" y="3137425"/>
            <a:ext cx="939800" cy="1179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5" name="Picture 74">
            <a:extLst>
              <a:ext uri="{FF2B5EF4-FFF2-40B4-BE49-F238E27FC236}">
                <a16:creationId xmlns:a16="http://schemas.microsoft.com/office/drawing/2014/main" id="{883F2899-A940-4433-A35B-0883B7DA41C3}"/>
              </a:ext>
            </a:extLst>
          </p:cNvPr>
          <p:cNvPicPr/>
          <p:nvPr/>
        </p:nvPicPr>
        <p:blipFill rotWithShape="1">
          <a:blip r:embed="rId10"/>
          <a:srcRect/>
          <a:stretch/>
        </p:blipFill>
        <p:spPr>
          <a:xfrm>
            <a:off x="1303451" y="4718658"/>
            <a:ext cx="956310" cy="1162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a:extLst>
              <a:ext uri="{FF2B5EF4-FFF2-40B4-BE49-F238E27FC236}">
                <a16:creationId xmlns:a16="http://schemas.microsoft.com/office/drawing/2014/main" id="{F8D2B0D5-095B-47A1-A51A-70272FC50F14}"/>
              </a:ext>
            </a:extLst>
          </p:cNvPr>
          <p:cNvPicPr>
            <a:picLocks noChangeAspect="1"/>
          </p:cNvPicPr>
          <p:nvPr/>
        </p:nvPicPr>
        <p:blipFill rotWithShape="1">
          <a:blip r:embed="rId11"/>
          <a:srcRect/>
          <a:stretch/>
        </p:blipFill>
        <p:spPr>
          <a:xfrm>
            <a:off x="9136015" y="861868"/>
            <a:ext cx="2790941" cy="2541294"/>
          </a:xfrm>
          <a:prstGeom prst="rect">
            <a:avLst/>
          </a:prstGeom>
        </p:spPr>
      </p:pic>
      <p:pic>
        <p:nvPicPr>
          <p:cNvPr id="30" name="Picture 29">
            <a:extLst>
              <a:ext uri="{FF2B5EF4-FFF2-40B4-BE49-F238E27FC236}">
                <a16:creationId xmlns:a16="http://schemas.microsoft.com/office/drawing/2014/main" id="{68CE5F8D-5BDC-4871-9A37-75F2B25C6A01}"/>
              </a:ext>
            </a:extLst>
          </p:cNvPr>
          <p:cNvPicPr/>
          <p:nvPr/>
        </p:nvPicPr>
        <p:blipFill rotWithShape="1">
          <a:blip r:embed="rId12">
            <a:extLst>
              <a:ext uri="{BEBA8EAE-BF5A-486C-A8C5-ECC9F3942E4B}">
                <a14:imgProps xmlns:a14="http://schemas.microsoft.com/office/drawing/2010/main">
                  <a14:imgLayer r:embed="rId13">
                    <a14:imgEffect>
                      <a14:brightnessContrast contrast="20000"/>
                    </a14:imgEffect>
                  </a14:imgLayer>
                </a14:imgProps>
              </a:ext>
            </a:extLst>
          </a:blip>
          <a:srcRect/>
          <a:stretch/>
        </p:blipFill>
        <p:spPr bwMode="auto">
          <a:xfrm>
            <a:off x="5201803" y="2811439"/>
            <a:ext cx="1378586" cy="24586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AFB99D10-0A21-4F41-9075-5CA4100BE74D}"/>
              </a:ext>
            </a:extLst>
          </p:cNvPr>
          <p:cNvSpPr txBox="1"/>
          <p:nvPr/>
        </p:nvSpPr>
        <p:spPr>
          <a:xfrm>
            <a:off x="5287031" y="2267980"/>
            <a:ext cx="812665" cy="400110"/>
          </a:xfrm>
          <a:prstGeom prst="rect">
            <a:avLst/>
          </a:prstGeom>
          <a:solidFill>
            <a:schemeClr val="accent5">
              <a:lumMod val="60000"/>
              <a:lumOff val="40000"/>
            </a:schemeClr>
          </a:solidFill>
        </p:spPr>
        <p:txBody>
          <a:bodyPr wrap="square" rtlCol="0">
            <a:spAutoFit/>
          </a:bodyPr>
          <a:lstStyle/>
          <a:p>
            <a:r>
              <a:rPr lang="en-US" sz="2000" b="1" dirty="0"/>
              <a:t>Cathy</a:t>
            </a:r>
          </a:p>
        </p:txBody>
      </p:sp>
      <p:sp>
        <p:nvSpPr>
          <p:cNvPr id="29" name="Arrow: Curved Right 28">
            <a:extLst>
              <a:ext uri="{FF2B5EF4-FFF2-40B4-BE49-F238E27FC236}">
                <a16:creationId xmlns:a16="http://schemas.microsoft.com/office/drawing/2014/main" id="{E1106544-7DAE-4D28-980F-7F4C4BDB6C4C}"/>
              </a:ext>
            </a:extLst>
          </p:cNvPr>
          <p:cNvSpPr/>
          <p:nvPr/>
        </p:nvSpPr>
        <p:spPr>
          <a:xfrm rot="10800000">
            <a:off x="6076075" y="1907903"/>
            <a:ext cx="2088516" cy="1690257"/>
          </a:xfrm>
          <a:prstGeom prst="curvedRightArrow">
            <a:avLst>
              <a:gd name="adj1" fmla="val 15041"/>
              <a:gd name="adj2" fmla="val 50000"/>
              <a:gd name="adj3" fmla="val 25000"/>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72F6055F-3977-4A56-AF36-A9572D29B7B8}"/>
              </a:ext>
            </a:extLst>
          </p:cNvPr>
          <p:cNvSpPr txBox="1"/>
          <p:nvPr/>
        </p:nvSpPr>
        <p:spPr>
          <a:xfrm>
            <a:off x="1320901" y="5909705"/>
            <a:ext cx="839093" cy="523220"/>
          </a:xfrm>
          <a:prstGeom prst="rect">
            <a:avLst/>
          </a:prstGeom>
          <a:noFill/>
        </p:spPr>
        <p:txBody>
          <a:bodyPr wrap="square" rtlCol="0">
            <a:spAutoFit/>
          </a:bodyPr>
          <a:lstStyle/>
          <a:p>
            <a:r>
              <a:rPr lang="en-US" sz="2800" b="1" dirty="0"/>
              <a:t>$10</a:t>
            </a:r>
          </a:p>
        </p:txBody>
      </p:sp>
      <p:sp>
        <p:nvSpPr>
          <p:cNvPr id="6" name="TextBox 5">
            <a:extLst>
              <a:ext uri="{FF2B5EF4-FFF2-40B4-BE49-F238E27FC236}">
                <a16:creationId xmlns:a16="http://schemas.microsoft.com/office/drawing/2014/main" id="{D696B8A4-2BF7-4538-946D-1164111D72ED}"/>
              </a:ext>
            </a:extLst>
          </p:cNvPr>
          <p:cNvSpPr txBox="1"/>
          <p:nvPr/>
        </p:nvSpPr>
        <p:spPr>
          <a:xfrm>
            <a:off x="4100605" y="5961495"/>
            <a:ext cx="839093" cy="523220"/>
          </a:xfrm>
          <a:prstGeom prst="rect">
            <a:avLst/>
          </a:prstGeom>
          <a:noFill/>
        </p:spPr>
        <p:txBody>
          <a:bodyPr wrap="square" rtlCol="0">
            <a:spAutoFit/>
          </a:bodyPr>
          <a:lstStyle/>
          <a:p>
            <a:r>
              <a:rPr lang="en-US" sz="2800" b="1" dirty="0"/>
              <a:t>$10</a:t>
            </a:r>
          </a:p>
        </p:txBody>
      </p:sp>
      <p:sp>
        <p:nvSpPr>
          <p:cNvPr id="7" name="TextBox 6">
            <a:extLst>
              <a:ext uri="{FF2B5EF4-FFF2-40B4-BE49-F238E27FC236}">
                <a16:creationId xmlns:a16="http://schemas.microsoft.com/office/drawing/2014/main" id="{8130AE86-A994-4F4A-8647-E567132EF5A5}"/>
              </a:ext>
            </a:extLst>
          </p:cNvPr>
          <p:cNvSpPr txBox="1"/>
          <p:nvPr/>
        </p:nvSpPr>
        <p:spPr>
          <a:xfrm>
            <a:off x="6471202" y="5970293"/>
            <a:ext cx="839093" cy="523220"/>
          </a:xfrm>
          <a:prstGeom prst="rect">
            <a:avLst/>
          </a:prstGeom>
          <a:noFill/>
        </p:spPr>
        <p:txBody>
          <a:bodyPr wrap="square" rtlCol="0">
            <a:spAutoFit/>
          </a:bodyPr>
          <a:lstStyle/>
          <a:p>
            <a:r>
              <a:rPr lang="en-US" sz="2800" b="1" dirty="0"/>
              <a:t>$10</a:t>
            </a:r>
          </a:p>
        </p:txBody>
      </p:sp>
      <p:sp>
        <p:nvSpPr>
          <p:cNvPr id="8" name="TextBox 7">
            <a:extLst>
              <a:ext uri="{FF2B5EF4-FFF2-40B4-BE49-F238E27FC236}">
                <a16:creationId xmlns:a16="http://schemas.microsoft.com/office/drawing/2014/main" id="{CE60E3EE-8D8A-49FC-8537-B72291FBA973}"/>
              </a:ext>
            </a:extLst>
          </p:cNvPr>
          <p:cNvSpPr txBox="1"/>
          <p:nvPr/>
        </p:nvSpPr>
        <p:spPr>
          <a:xfrm>
            <a:off x="9438684" y="5903014"/>
            <a:ext cx="839093" cy="523220"/>
          </a:xfrm>
          <a:prstGeom prst="rect">
            <a:avLst/>
          </a:prstGeom>
          <a:noFill/>
        </p:spPr>
        <p:txBody>
          <a:bodyPr wrap="square" rtlCol="0">
            <a:spAutoFit/>
          </a:bodyPr>
          <a:lstStyle/>
          <a:p>
            <a:r>
              <a:rPr lang="en-US" sz="2800" b="1" dirty="0"/>
              <a:t>$10</a:t>
            </a:r>
          </a:p>
        </p:txBody>
      </p:sp>
      <p:sp>
        <p:nvSpPr>
          <p:cNvPr id="14" name="TextBox 13">
            <a:extLst>
              <a:ext uri="{FF2B5EF4-FFF2-40B4-BE49-F238E27FC236}">
                <a16:creationId xmlns:a16="http://schemas.microsoft.com/office/drawing/2014/main" id="{879CE0DD-EA60-4580-96F8-D6DA85440303}"/>
              </a:ext>
            </a:extLst>
          </p:cNvPr>
          <p:cNvSpPr txBox="1"/>
          <p:nvPr/>
        </p:nvSpPr>
        <p:spPr>
          <a:xfrm>
            <a:off x="1077197" y="286390"/>
            <a:ext cx="3693585" cy="584775"/>
          </a:xfrm>
          <a:prstGeom prst="rect">
            <a:avLst/>
          </a:prstGeom>
          <a:noFill/>
        </p:spPr>
        <p:txBody>
          <a:bodyPr wrap="square" rtlCol="0">
            <a:spAutoFit/>
          </a:bodyPr>
          <a:lstStyle/>
          <a:p>
            <a:r>
              <a:rPr lang="en-US" sz="3200" b="1" dirty="0"/>
              <a:t>1</a:t>
            </a:r>
            <a:r>
              <a:rPr lang="en-US" sz="3200" b="1" baseline="30000" dirty="0"/>
              <a:t>st</a:t>
            </a:r>
            <a:r>
              <a:rPr lang="en-US" sz="3200" b="1" dirty="0"/>
              <a:t> $10 Smart Matrix</a:t>
            </a:r>
          </a:p>
        </p:txBody>
      </p:sp>
      <p:sp>
        <p:nvSpPr>
          <p:cNvPr id="26" name="Rectangle 25">
            <a:extLst>
              <a:ext uri="{FF2B5EF4-FFF2-40B4-BE49-F238E27FC236}">
                <a16:creationId xmlns:a16="http://schemas.microsoft.com/office/drawing/2014/main" id="{760BE692-6BB5-40ED-871C-178D340C44DB}"/>
              </a:ext>
            </a:extLst>
          </p:cNvPr>
          <p:cNvSpPr/>
          <p:nvPr/>
        </p:nvSpPr>
        <p:spPr>
          <a:xfrm>
            <a:off x="4865400" y="5154760"/>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27" name="Rectangle 26">
            <a:extLst>
              <a:ext uri="{FF2B5EF4-FFF2-40B4-BE49-F238E27FC236}">
                <a16:creationId xmlns:a16="http://schemas.microsoft.com/office/drawing/2014/main" id="{CF4EA04A-89C9-4A00-BE9D-6760EBDE0A71}"/>
              </a:ext>
            </a:extLst>
          </p:cNvPr>
          <p:cNvSpPr/>
          <p:nvPr/>
        </p:nvSpPr>
        <p:spPr>
          <a:xfrm>
            <a:off x="2366835" y="5238733"/>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31" name="Rectangle 30">
            <a:extLst>
              <a:ext uri="{FF2B5EF4-FFF2-40B4-BE49-F238E27FC236}">
                <a16:creationId xmlns:a16="http://schemas.microsoft.com/office/drawing/2014/main" id="{2AF40FCD-4452-48D8-972B-60C15A5E2568}"/>
              </a:ext>
            </a:extLst>
          </p:cNvPr>
          <p:cNvSpPr/>
          <p:nvPr/>
        </p:nvSpPr>
        <p:spPr>
          <a:xfrm>
            <a:off x="7426414" y="5154760"/>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15" name="Rectangle 14">
            <a:extLst>
              <a:ext uri="{FF2B5EF4-FFF2-40B4-BE49-F238E27FC236}">
                <a16:creationId xmlns:a16="http://schemas.microsoft.com/office/drawing/2014/main" id="{45E13992-1F7C-421D-8D62-7892CCABA791}"/>
              </a:ext>
            </a:extLst>
          </p:cNvPr>
          <p:cNvSpPr/>
          <p:nvPr/>
        </p:nvSpPr>
        <p:spPr>
          <a:xfrm>
            <a:off x="4428424" y="6374055"/>
            <a:ext cx="2494594" cy="461665"/>
          </a:xfrm>
          <a:prstGeom prst="rect">
            <a:avLst/>
          </a:prstGeom>
          <a:noFill/>
        </p:spPr>
        <p:txBody>
          <a:bodyPr wrap="none" lIns="91440" tIns="45720" rIns="91440" bIns="45720">
            <a:spAutoFit/>
          </a:bodyPr>
          <a:lstStyle/>
          <a:p>
            <a:pPr algn="ct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Total Earnings $30</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4" name="TextBox 33">
            <a:extLst>
              <a:ext uri="{FF2B5EF4-FFF2-40B4-BE49-F238E27FC236}">
                <a16:creationId xmlns:a16="http://schemas.microsoft.com/office/drawing/2014/main" id="{C052BF65-BA5D-4973-A46F-F99B760A1A83}"/>
              </a:ext>
            </a:extLst>
          </p:cNvPr>
          <p:cNvSpPr txBox="1"/>
          <p:nvPr/>
        </p:nvSpPr>
        <p:spPr>
          <a:xfrm>
            <a:off x="202169" y="934522"/>
            <a:ext cx="5249933" cy="707886"/>
          </a:xfrm>
          <a:prstGeom prst="rect">
            <a:avLst/>
          </a:prstGeom>
          <a:noFill/>
        </p:spPr>
        <p:txBody>
          <a:bodyPr wrap="square">
            <a:spAutoFit/>
          </a:bodyPr>
          <a:lstStyle/>
          <a:p>
            <a:r>
              <a:rPr lang="fr-FR" b="1" dirty="0">
                <a:solidFill>
                  <a:srgbClr val="C00000"/>
                </a:solidFill>
                <a:latin typeface="Engravers MT" panose="02090707080505020304" pitchFamily="18" charset="0"/>
                <a:ea typeface="Calibri" panose="020F0502020204030204" pitchFamily="34" charset="0"/>
                <a:cs typeface="Times New Roman" panose="02020603050405020304" pitchFamily="18" charset="0"/>
              </a:rPr>
              <a:t>$10</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 </a:t>
            </a:r>
            <a:r>
              <a:rPr lang="fr-FR" b="1" u="sng" dirty="0">
                <a:highlight>
                  <a:srgbClr val="FFFF00"/>
                </a:highlight>
                <a:latin typeface="Engravers MT" panose="02090707080505020304" pitchFamily="18" charset="0"/>
                <a:ea typeface="Calibri" panose="020F0502020204030204" pitchFamily="34" charset="0"/>
                <a:cs typeface="Times New Roman" panose="02020603050405020304" pitchFamily="18" charset="0"/>
              </a:rPr>
              <a:t>Plus</a:t>
            </a:r>
            <a:r>
              <a:rPr lang="fr-FR" sz="1800" b="1" u="sng" dirty="0">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 a one time admin </a:t>
            </a:r>
            <a:r>
              <a:rPr lang="fr-FR" sz="1800" b="1" u="sng" dirty="0" err="1">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fee</a:t>
            </a:r>
            <a:r>
              <a:rPr lang="fr-FR" sz="1800" b="1" u="sng" dirty="0">
                <a:effectLst/>
                <a:highlight>
                  <a:srgbClr val="FFFF00"/>
                </a:highlight>
                <a:latin typeface="Engravers MT" panose="02090707080505020304" pitchFamily="18" charset="0"/>
                <a:ea typeface="Calibri" panose="020F0502020204030204" pitchFamily="34" charset="0"/>
                <a:cs typeface="Times New Roman" panose="02020603050405020304" pitchFamily="18" charset="0"/>
              </a:rPr>
              <a:t> </a:t>
            </a:r>
            <a:r>
              <a:rPr lang="fr-FR" sz="1800" b="1" dirty="0">
                <a:effectLst/>
                <a:latin typeface="Engravers MT" panose="02090707080505020304" pitchFamily="18" charset="0"/>
                <a:ea typeface="Calibri" panose="020F0502020204030204" pitchFamily="34" charset="0"/>
                <a:cs typeface="Times New Roman" panose="02020603050405020304" pitchFamily="18" charset="0"/>
              </a:rPr>
              <a:t>of </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$5 </a:t>
            </a:r>
            <a:r>
              <a:rPr lang="fr-FR" sz="1800" b="1" dirty="0">
                <a:effectLst/>
                <a:latin typeface="Engravers MT" panose="02090707080505020304" pitchFamily="18" charset="0"/>
                <a:ea typeface="Calibri" panose="020F0502020204030204" pitchFamily="34" charset="0"/>
                <a:cs typeface="Times New Roman" panose="02020603050405020304" pitchFamily="18" charset="0"/>
              </a:rPr>
              <a:t>Total of </a:t>
            </a:r>
            <a:r>
              <a:rPr lang="fr-FR" sz="18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$15  </a:t>
            </a:r>
            <a:endParaRPr lang="en-US" sz="18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endParaRPr>
          </a:p>
        </p:txBody>
      </p:sp>
      <p:pic>
        <p:nvPicPr>
          <p:cNvPr id="36" name="Picture 35" descr="Graphical user interface&#10;&#10;Description automatically generated">
            <a:extLst>
              <a:ext uri="{FF2B5EF4-FFF2-40B4-BE49-F238E27FC236}">
                <a16:creationId xmlns:a16="http://schemas.microsoft.com/office/drawing/2014/main" id="{31A76998-1CD3-4381-9ED2-77DC700A0AE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8144" y="1705765"/>
            <a:ext cx="1555499" cy="1463999"/>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49B0E250-AABB-1135-22DA-A6F3DBA8B53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505" y="1779456"/>
            <a:ext cx="1334726" cy="13347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9" name="Straight Connector 18">
            <a:extLst>
              <a:ext uri="{FF2B5EF4-FFF2-40B4-BE49-F238E27FC236}">
                <a16:creationId xmlns:a16="http://schemas.microsoft.com/office/drawing/2014/main" id="{774D410A-9A25-9932-F99E-2118BD820DE7}"/>
              </a:ext>
            </a:extLst>
          </p:cNvPr>
          <p:cNvCxnSpPr>
            <a:cxnSpLocks/>
          </p:cNvCxnSpPr>
          <p:nvPr/>
        </p:nvCxnSpPr>
        <p:spPr>
          <a:xfrm flipV="1">
            <a:off x="9432741" y="6006465"/>
            <a:ext cx="744929" cy="323024"/>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59981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106347">
        <p15:prstTrans prst="curtains"/>
      </p:transition>
    </mc:Choice>
    <mc:Fallback xmlns="">
      <p:transition spd="slow" advTm="106347">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2000">
              <a:schemeClr val="accent1">
                <a:lumMod val="45000"/>
                <a:lumOff val="55000"/>
              </a:schemeClr>
            </a:gs>
            <a:gs pos="51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13" name="Connector: Elbow 12">
            <a:extLst>
              <a:ext uri="{FF2B5EF4-FFF2-40B4-BE49-F238E27FC236}">
                <a16:creationId xmlns:a16="http://schemas.microsoft.com/office/drawing/2014/main" id="{48E32907-7B09-4A1F-ACB3-F4B969113F37}"/>
              </a:ext>
            </a:extLst>
          </p:cNvPr>
          <p:cNvCxnSpPr>
            <a:cxnSpLocks/>
          </p:cNvCxnSpPr>
          <p:nvPr/>
        </p:nvCxnSpPr>
        <p:spPr>
          <a:xfrm rot="10800000" flipV="1">
            <a:off x="2949644" y="2590800"/>
            <a:ext cx="2481339" cy="544790"/>
          </a:xfrm>
          <a:prstGeom prst="bentConnector3">
            <a:avLst>
              <a:gd name="adj1" fmla="val 99135"/>
            </a:avLst>
          </a:prstGeom>
        </p:spPr>
        <p:style>
          <a:lnRef idx="3">
            <a:schemeClr val="accent3"/>
          </a:lnRef>
          <a:fillRef idx="0">
            <a:schemeClr val="accent3"/>
          </a:fillRef>
          <a:effectRef idx="2">
            <a:schemeClr val="accent3"/>
          </a:effectRef>
          <a:fontRef idx="minor">
            <a:schemeClr val="tx1"/>
          </a:fontRef>
        </p:style>
      </p:cxnSp>
      <p:cxnSp>
        <p:nvCxnSpPr>
          <p:cNvPr id="28" name="Connector: Elbow 27">
            <a:extLst>
              <a:ext uri="{FF2B5EF4-FFF2-40B4-BE49-F238E27FC236}">
                <a16:creationId xmlns:a16="http://schemas.microsoft.com/office/drawing/2014/main" id="{8FBA55D0-05F4-46B8-8948-84F32FCC997C}"/>
              </a:ext>
            </a:extLst>
          </p:cNvPr>
          <p:cNvCxnSpPr>
            <a:cxnSpLocks/>
          </p:cNvCxnSpPr>
          <p:nvPr/>
        </p:nvCxnSpPr>
        <p:spPr>
          <a:xfrm rot="16200000" flipV="1">
            <a:off x="6647297" y="1361388"/>
            <a:ext cx="449922" cy="2908745"/>
          </a:xfrm>
          <a:prstGeom prst="bentConnector2">
            <a:avLst/>
          </a:prstGeom>
        </p:spPr>
        <p:style>
          <a:lnRef idx="3">
            <a:schemeClr val="accent3"/>
          </a:lnRef>
          <a:fillRef idx="0">
            <a:schemeClr val="accent3"/>
          </a:fillRef>
          <a:effectRef idx="2">
            <a:schemeClr val="accent3"/>
          </a:effectRef>
          <a:fontRef idx="minor">
            <a:schemeClr val="tx1"/>
          </a:fontRef>
        </p:style>
      </p:cxnSp>
      <p:cxnSp>
        <p:nvCxnSpPr>
          <p:cNvPr id="33" name="Connector: Elbow 32">
            <a:extLst>
              <a:ext uri="{FF2B5EF4-FFF2-40B4-BE49-F238E27FC236}">
                <a16:creationId xmlns:a16="http://schemas.microsoft.com/office/drawing/2014/main" id="{DE6E2117-8264-4257-B960-4C2C737A4632}"/>
              </a:ext>
            </a:extLst>
          </p:cNvPr>
          <p:cNvCxnSpPr>
            <a:cxnSpLocks/>
          </p:cNvCxnSpPr>
          <p:nvPr/>
        </p:nvCxnSpPr>
        <p:spPr>
          <a:xfrm rot="10800000" flipV="1">
            <a:off x="1711840" y="4323375"/>
            <a:ext cx="1144495" cy="395283"/>
          </a:xfrm>
          <a:prstGeom prst="bentConnector3">
            <a:avLst>
              <a:gd name="adj1" fmla="val 99459"/>
            </a:avLst>
          </a:prstGeom>
        </p:spPr>
        <p:style>
          <a:lnRef idx="3">
            <a:schemeClr val="accent3"/>
          </a:lnRef>
          <a:fillRef idx="0">
            <a:schemeClr val="accent3"/>
          </a:fillRef>
          <a:effectRef idx="2">
            <a:schemeClr val="accent3"/>
          </a:effectRef>
          <a:fontRef idx="minor">
            <a:schemeClr val="tx1"/>
          </a:fontRef>
        </p:style>
      </p:cxnSp>
      <p:cxnSp>
        <p:nvCxnSpPr>
          <p:cNvPr id="39" name="Connector: Elbow 38">
            <a:extLst>
              <a:ext uri="{FF2B5EF4-FFF2-40B4-BE49-F238E27FC236}">
                <a16:creationId xmlns:a16="http://schemas.microsoft.com/office/drawing/2014/main" id="{8938261A-C03C-4A41-B6AE-8305DFFB1FCA}"/>
              </a:ext>
            </a:extLst>
          </p:cNvPr>
          <p:cNvCxnSpPr>
            <a:cxnSpLocks/>
          </p:cNvCxnSpPr>
          <p:nvPr/>
        </p:nvCxnSpPr>
        <p:spPr>
          <a:xfrm rot="10800000" flipV="1">
            <a:off x="6791539" y="4316878"/>
            <a:ext cx="1435247" cy="522690"/>
          </a:xfrm>
          <a:prstGeom prst="bentConnector3">
            <a:avLst>
              <a:gd name="adj1" fmla="val 97530"/>
            </a:avLst>
          </a:prstGeom>
        </p:spPr>
        <p:style>
          <a:lnRef idx="3">
            <a:schemeClr val="accent3"/>
          </a:lnRef>
          <a:fillRef idx="0">
            <a:schemeClr val="accent3"/>
          </a:fillRef>
          <a:effectRef idx="2">
            <a:schemeClr val="accent3"/>
          </a:effectRef>
          <a:fontRef idx="minor">
            <a:schemeClr val="tx1"/>
          </a:fontRef>
        </p:style>
      </p:cxnSp>
      <p:cxnSp>
        <p:nvCxnSpPr>
          <p:cNvPr id="40" name="Connector: Elbow 39">
            <a:extLst>
              <a:ext uri="{FF2B5EF4-FFF2-40B4-BE49-F238E27FC236}">
                <a16:creationId xmlns:a16="http://schemas.microsoft.com/office/drawing/2014/main" id="{8B9CF82D-0EF4-494E-8F76-5854C74E9234}"/>
              </a:ext>
            </a:extLst>
          </p:cNvPr>
          <p:cNvCxnSpPr>
            <a:cxnSpLocks/>
          </p:cNvCxnSpPr>
          <p:nvPr/>
        </p:nvCxnSpPr>
        <p:spPr>
          <a:xfrm rot="10800000">
            <a:off x="2827137" y="4324488"/>
            <a:ext cx="1677866" cy="467281"/>
          </a:xfrm>
          <a:prstGeom prst="bentConnector3">
            <a:avLst>
              <a:gd name="adj1" fmla="val -1038"/>
            </a:avLst>
          </a:prstGeom>
        </p:spPr>
        <p:style>
          <a:lnRef idx="3">
            <a:schemeClr val="accent3"/>
          </a:lnRef>
          <a:fillRef idx="0">
            <a:schemeClr val="accent3"/>
          </a:fillRef>
          <a:effectRef idx="2">
            <a:schemeClr val="accent3"/>
          </a:effectRef>
          <a:fontRef idx="minor">
            <a:schemeClr val="tx1"/>
          </a:fontRef>
        </p:style>
      </p:cxnSp>
      <p:cxnSp>
        <p:nvCxnSpPr>
          <p:cNvPr id="46" name="Connector: Elbow 45">
            <a:extLst>
              <a:ext uri="{FF2B5EF4-FFF2-40B4-BE49-F238E27FC236}">
                <a16:creationId xmlns:a16="http://schemas.microsoft.com/office/drawing/2014/main" id="{54E948B8-200A-4FFA-92D3-FB2F92B7D33D}"/>
              </a:ext>
            </a:extLst>
          </p:cNvPr>
          <p:cNvCxnSpPr>
            <a:cxnSpLocks/>
          </p:cNvCxnSpPr>
          <p:nvPr/>
        </p:nvCxnSpPr>
        <p:spPr>
          <a:xfrm rot="10800000">
            <a:off x="8244261" y="4316880"/>
            <a:ext cx="1649134" cy="474887"/>
          </a:xfrm>
          <a:prstGeom prst="bentConnector3">
            <a:avLst>
              <a:gd name="adj1" fmla="val 1594"/>
            </a:avLst>
          </a:prstGeom>
        </p:spPr>
        <p:style>
          <a:lnRef idx="3">
            <a:schemeClr val="accent3"/>
          </a:lnRef>
          <a:fillRef idx="0">
            <a:schemeClr val="accent3"/>
          </a:fillRef>
          <a:effectRef idx="2">
            <a:schemeClr val="accent3"/>
          </a:effectRef>
          <a:fontRef idx="minor">
            <a:schemeClr val="tx1"/>
          </a:fontRef>
        </p:style>
      </p:cxnSp>
      <p:pic>
        <p:nvPicPr>
          <p:cNvPr id="92" name="Picture 91">
            <a:extLst>
              <a:ext uri="{FF2B5EF4-FFF2-40B4-BE49-F238E27FC236}">
                <a16:creationId xmlns:a16="http://schemas.microsoft.com/office/drawing/2014/main" id="{AD300B61-E6B6-4880-BE83-031E7DA03472}"/>
              </a:ext>
            </a:extLst>
          </p:cNvPr>
          <p:cNvPicPr>
            <a:picLocks noChangeAspect="1"/>
          </p:cNvPicPr>
          <p:nvPr/>
        </p:nvPicPr>
        <p:blipFill rotWithShape="1">
          <a:blip r:embed="rId2"/>
          <a:srcRect/>
          <a:stretch/>
        </p:blipFill>
        <p:spPr>
          <a:xfrm>
            <a:off x="8528648" y="6329489"/>
            <a:ext cx="2561323" cy="308311"/>
          </a:xfrm>
          <a:prstGeom prst="rect">
            <a:avLst/>
          </a:prstGeom>
        </p:spPr>
      </p:pic>
      <p:sp>
        <p:nvSpPr>
          <p:cNvPr id="32" name="Arrow: Curved Right 31">
            <a:extLst>
              <a:ext uri="{FF2B5EF4-FFF2-40B4-BE49-F238E27FC236}">
                <a16:creationId xmlns:a16="http://schemas.microsoft.com/office/drawing/2014/main" id="{93632E80-DA1F-4F3A-BACE-6E34E2AF9376}"/>
              </a:ext>
            </a:extLst>
          </p:cNvPr>
          <p:cNvSpPr/>
          <p:nvPr/>
        </p:nvSpPr>
        <p:spPr>
          <a:xfrm>
            <a:off x="3495029" y="2114156"/>
            <a:ext cx="2019948" cy="1690257"/>
          </a:xfrm>
          <a:prstGeom prst="curvedRightArrow">
            <a:avLst>
              <a:gd name="adj1" fmla="val 15041"/>
              <a:gd name="adj2" fmla="val 50000"/>
              <a:gd name="adj3" fmla="val 25000"/>
            </a:avLst>
          </a:prstGeom>
          <a:solidFill>
            <a:schemeClr val="tx1"/>
          </a:solidFill>
          <a:ln w="3810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80F1B516-AAF0-46DF-95A5-2C75327AEBA2}"/>
              </a:ext>
            </a:extLst>
          </p:cNvPr>
          <p:cNvPicPr>
            <a:picLocks noChangeAspect="1"/>
          </p:cNvPicPr>
          <p:nvPr/>
        </p:nvPicPr>
        <p:blipFill rotWithShape="1">
          <a:blip r:embed="rId3"/>
          <a:srcRect/>
          <a:stretch/>
        </p:blipFill>
        <p:spPr>
          <a:xfrm>
            <a:off x="7856949" y="3156261"/>
            <a:ext cx="845873" cy="1167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5CD45B23-CEE7-4947-8504-A4FA9E92845A}"/>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a:stretch/>
        </p:blipFill>
        <p:spPr>
          <a:xfrm>
            <a:off x="4056138" y="4799003"/>
            <a:ext cx="1016240" cy="1162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FFD51A8C-E1DD-497D-9418-C3D4839B4A5F}"/>
              </a:ext>
            </a:extLst>
          </p:cNvPr>
          <p:cNvPicPr>
            <a:picLocks noChangeAspect="1"/>
          </p:cNvPicPr>
          <p:nvPr/>
        </p:nvPicPr>
        <p:blipFill rotWithShape="1">
          <a:blip r:embed="rId6"/>
          <a:srcRect/>
          <a:stretch/>
        </p:blipFill>
        <p:spPr>
          <a:xfrm>
            <a:off x="6372589" y="4843112"/>
            <a:ext cx="943649" cy="1146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BD1D423F-B27B-431F-A217-5747A1CC53E1}"/>
              </a:ext>
            </a:extLst>
          </p:cNvPr>
          <p:cNvPicPr>
            <a:picLocks noChangeAspect="1"/>
          </p:cNvPicPr>
          <p:nvPr/>
        </p:nvPicPr>
        <p:blipFill rotWithShape="1">
          <a:blip r:embed="rId7"/>
          <a:srcRect/>
          <a:stretch/>
        </p:blipFill>
        <p:spPr>
          <a:xfrm>
            <a:off x="9340843" y="4827940"/>
            <a:ext cx="936934" cy="1142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A person posing for the camera&#10;&#10;Description automatically generated">
            <a:extLst>
              <a:ext uri="{FF2B5EF4-FFF2-40B4-BE49-F238E27FC236}">
                <a16:creationId xmlns:a16="http://schemas.microsoft.com/office/drawing/2014/main" id="{7F078EAB-64B5-4FA3-B1D2-A87793321C6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251543" y="1173206"/>
            <a:ext cx="1121046" cy="1469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3" name="Picture 72">
            <a:extLst>
              <a:ext uri="{FF2B5EF4-FFF2-40B4-BE49-F238E27FC236}">
                <a16:creationId xmlns:a16="http://schemas.microsoft.com/office/drawing/2014/main" id="{C8CB5C02-5B05-4022-92F5-39C406B144F9}"/>
              </a:ext>
            </a:extLst>
          </p:cNvPr>
          <p:cNvPicPr/>
          <p:nvPr/>
        </p:nvPicPr>
        <p:blipFill rotWithShape="1">
          <a:blip r:embed="rId9"/>
          <a:srcRect/>
          <a:stretch/>
        </p:blipFill>
        <p:spPr>
          <a:xfrm>
            <a:off x="2487616" y="3137425"/>
            <a:ext cx="939800" cy="1179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5" name="Picture 74">
            <a:extLst>
              <a:ext uri="{FF2B5EF4-FFF2-40B4-BE49-F238E27FC236}">
                <a16:creationId xmlns:a16="http://schemas.microsoft.com/office/drawing/2014/main" id="{883F2899-A940-4433-A35B-0883B7DA41C3}"/>
              </a:ext>
            </a:extLst>
          </p:cNvPr>
          <p:cNvPicPr/>
          <p:nvPr/>
        </p:nvPicPr>
        <p:blipFill rotWithShape="1">
          <a:blip r:embed="rId10"/>
          <a:srcRect/>
          <a:stretch/>
        </p:blipFill>
        <p:spPr>
          <a:xfrm>
            <a:off x="1303451" y="4718658"/>
            <a:ext cx="956310" cy="1162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a:extLst>
              <a:ext uri="{FF2B5EF4-FFF2-40B4-BE49-F238E27FC236}">
                <a16:creationId xmlns:a16="http://schemas.microsoft.com/office/drawing/2014/main" id="{F8D2B0D5-095B-47A1-A51A-70272FC50F14}"/>
              </a:ext>
            </a:extLst>
          </p:cNvPr>
          <p:cNvPicPr>
            <a:picLocks noChangeAspect="1"/>
          </p:cNvPicPr>
          <p:nvPr/>
        </p:nvPicPr>
        <p:blipFill rotWithShape="1">
          <a:blip r:embed="rId11"/>
          <a:srcRect/>
          <a:stretch/>
        </p:blipFill>
        <p:spPr>
          <a:xfrm>
            <a:off x="9136015" y="861868"/>
            <a:ext cx="2790941" cy="2541294"/>
          </a:xfrm>
          <a:prstGeom prst="rect">
            <a:avLst/>
          </a:prstGeom>
          <a:ln>
            <a:noFill/>
          </a:ln>
          <a:effectLst>
            <a:softEdge rad="112500"/>
          </a:effectLst>
        </p:spPr>
      </p:pic>
      <p:pic>
        <p:nvPicPr>
          <p:cNvPr id="30" name="Picture 29">
            <a:extLst>
              <a:ext uri="{FF2B5EF4-FFF2-40B4-BE49-F238E27FC236}">
                <a16:creationId xmlns:a16="http://schemas.microsoft.com/office/drawing/2014/main" id="{68CE5F8D-5BDC-4871-9A37-75F2B25C6A01}"/>
              </a:ext>
            </a:extLst>
          </p:cNvPr>
          <p:cNvPicPr/>
          <p:nvPr/>
        </p:nvPicPr>
        <p:blipFill rotWithShape="1">
          <a:blip r:embed="rId12">
            <a:extLst>
              <a:ext uri="{BEBA8EAE-BF5A-486C-A8C5-ECC9F3942E4B}">
                <a14:imgProps xmlns:a14="http://schemas.microsoft.com/office/drawing/2010/main">
                  <a14:imgLayer r:embed="rId13">
                    <a14:imgEffect>
                      <a14:brightnessContrast contrast="20000"/>
                    </a14:imgEffect>
                  </a14:imgLayer>
                </a14:imgProps>
              </a:ext>
            </a:extLst>
          </a:blip>
          <a:srcRect/>
          <a:stretch/>
        </p:blipFill>
        <p:spPr bwMode="auto">
          <a:xfrm>
            <a:off x="5201803" y="2811439"/>
            <a:ext cx="1378586" cy="24586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AFB99D10-0A21-4F41-9075-5CA4100BE74D}"/>
              </a:ext>
            </a:extLst>
          </p:cNvPr>
          <p:cNvSpPr txBox="1"/>
          <p:nvPr/>
        </p:nvSpPr>
        <p:spPr>
          <a:xfrm>
            <a:off x="5287031" y="2267980"/>
            <a:ext cx="812665" cy="400110"/>
          </a:xfrm>
          <a:prstGeom prst="rect">
            <a:avLst/>
          </a:prstGeom>
          <a:solidFill>
            <a:schemeClr val="accent5">
              <a:lumMod val="60000"/>
              <a:lumOff val="40000"/>
            </a:schemeClr>
          </a:solidFill>
        </p:spPr>
        <p:txBody>
          <a:bodyPr wrap="square" rtlCol="0">
            <a:spAutoFit/>
          </a:bodyPr>
          <a:lstStyle/>
          <a:p>
            <a:r>
              <a:rPr lang="en-US" sz="2000" b="1" dirty="0"/>
              <a:t>Cathy</a:t>
            </a:r>
          </a:p>
        </p:txBody>
      </p:sp>
      <p:sp>
        <p:nvSpPr>
          <p:cNvPr id="29" name="Arrow: Curved Right 28">
            <a:extLst>
              <a:ext uri="{FF2B5EF4-FFF2-40B4-BE49-F238E27FC236}">
                <a16:creationId xmlns:a16="http://schemas.microsoft.com/office/drawing/2014/main" id="{E1106544-7DAE-4D28-980F-7F4C4BDB6C4C}"/>
              </a:ext>
            </a:extLst>
          </p:cNvPr>
          <p:cNvSpPr/>
          <p:nvPr/>
        </p:nvSpPr>
        <p:spPr>
          <a:xfrm rot="10800000">
            <a:off x="6076075" y="1907903"/>
            <a:ext cx="2088516" cy="1690257"/>
          </a:xfrm>
          <a:prstGeom prst="curvedRightArrow">
            <a:avLst>
              <a:gd name="adj1" fmla="val 15041"/>
              <a:gd name="adj2" fmla="val 50000"/>
              <a:gd name="adj3" fmla="val 25000"/>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72F6055F-3977-4A56-AF36-A9572D29B7B8}"/>
              </a:ext>
            </a:extLst>
          </p:cNvPr>
          <p:cNvSpPr txBox="1"/>
          <p:nvPr/>
        </p:nvSpPr>
        <p:spPr>
          <a:xfrm>
            <a:off x="1320901" y="5909705"/>
            <a:ext cx="839093" cy="523220"/>
          </a:xfrm>
          <a:prstGeom prst="rect">
            <a:avLst/>
          </a:prstGeom>
          <a:noFill/>
        </p:spPr>
        <p:txBody>
          <a:bodyPr wrap="square" rtlCol="0">
            <a:spAutoFit/>
          </a:bodyPr>
          <a:lstStyle/>
          <a:p>
            <a:r>
              <a:rPr lang="en-US" sz="2800" b="1" dirty="0"/>
              <a:t>$10</a:t>
            </a:r>
          </a:p>
        </p:txBody>
      </p:sp>
      <p:sp>
        <p:nvSpPr>
          <p:cNvPr id="6" name="TextBox 5">
            <a:extLst>
              <a:ext uri="{FF2B5EF4-FFF2-40B4-BE49-F238E27FC236}">
                <a16:creationId xmlns:a16="http://schemas.microsoft.com/office/drawing/2014/main" id="{D696B8A4-2BF7-4538-946D-1164111D72ED}"/>
              </a:ext>
            </a:extLst>
          </p:cNvPr>
          <p:cNvSpPr txBox="1"/>
          <p:nvPr/>
        </p:nvSpPr>
        <p:spPr>
          <a:xfrm>
            <a:off x="4100605" y="5961495"/>
            <a:ext cx="839093" cy="523220"/>
          </a:xfrm>
          <a:prstGeom prst="rect">
            <a:avLst/>
          </a:prstGeom>
          <a:noFill/>
        </p:spPr>
        <p:txBody>
          <a:bodyPr wrap="square" rtlCol="0">
            <a:spAutoFit/>
          </a:bodyPr>
          <a:lstStyle/>
          <a:p>
            <a:r>
              <a:rPr lang="en-US" sz="2800" b="1" dirty="0"/>
              <a:t>$10</a:t>
            </a:r>
          </a:p>
        </p:txBody>
      </p:sp>
      <p:sp>
        <p:nvSpPr>
          <p:cNvPr id="7" name="TextBox 6">
            <a:extLst>
              <a:ext uri="{FF2B5EF4-FFF2-40B4-BE49-F238E27FC236}">
                <a16:creationId xmlns:a16="http://schemas.microsoft.com/office/drawing/2014/main" id="{8130AE86-A994-4F4A-8647-E567132EF5A5}"/>
              </a:ext>
            </a:extLst>
          </p:cNvPr>
          <p:cNvSpPr txBox="1"/>
          <p:nvPr/>
        </p:nvSpPr>
        <p:spPr>
          <a:xfrm>
            <a:off x="6471202" y="5970293"/>
            <a:ext cx="839093" cy="523220"/>
          </a:xfrm>
          <a:prstGeom prst="rect">
            <a:avLst/>
          </a:prstGeom>
          <a:noFill/>
        </p:spPr>
        <p:txBody>
          <a:bodyPr wrap="square" rtlCol="0">
            <a:spAutoFit/>
          </a:bodyPr>
          <a:lstStyle/>
          <a:p>
            <a:r>
              <a:rPr lang="en-US" sz="2800" b="1" dirty="0"/>
              <a:t>$10</a:t>
            </a:r>
          </a:p>
        </p:txBody>
      </p:sp>
      <p:sp>
        <p:nvSpPr>
          <p:cNvPr id="8" name="TextBox 7">
            <a:extLst>
              <a:ext uri="{FF2B5EF4-FFF2-40B4-BE49-F238E27FC236}">
                <a16:creationId xmlns:a16="http://schemas.microsoft.com/office/drawing/2014/main" id="{CE60E3EE-8D8A-49FC-8537-B72291FBA973}"/>
              </a:ext>
            </a:extLst>
          </p:cNvPr>
          <p:cNvSpPr txBox="1"/>
          <p:nvPr/>
        </p:nvSpPr>
        <p:spPr>
          <a:xfrm>
            <a:off x="9438684" y="5903014"/>
            <a:ext cx="839093" cy="523220"/>
          </a:xfrm>
          <a:prstGeom prst="rect">
            <a:avLst/>
          </a:prstGeom>
          <a:noFill/>
        </p:spPr>
        <p:txBody>
          <a:bodyPr wrap="square" rtlCol="0">
            <a:spAutoFit/>
          </a:bodyPr>
          <a:lstStyle/>
          <a:p>
            <a:r>
              <a:rPr lang="en-US" sz="2800" b="1" dirty="0"/>
              <a:t>$10</a:t>
            </a:r>
          </a:p>
        </p:txBody>
      </p:sp>
      <p:sp>
        <p:nvSpPr>
          <p:cNvPr id="14" name="TextBox 13">
            <a:extLst>
              <a:ext uri="{FF2B5EF4-FFF2-40B4-BE49-F238E27FC236}">
                <a16:creationId xmlns:a16="http://schemas.microsoft.com/office/drawing/2014/main" id="{879CE0DD-EA60-4580-96F8-D6DA85440303}"/>
              </a:ext>
            </a:extLst>
          </p:cNvPr>
          <p:cNvSpPr txBox="1"/>
          <p:nvPr/>
        </p:nvSpPr>
        <p:spPr>
          <a:xfrm>
            <a:off x="1077198" y="286390"/>
            <a:ext cx="3995180" cy="584775"/>
          </a:xfrm>
          <a:prstGeom prst="rect">
            <a:avLst/>
          </a:prstGeom>
          <a:noFill/>
        </p:spPr>
        <p:txBody>
          <a:bodyPr wrap="square" rtlCol="0">
            <a:spAutoFit/>
          </a:bodyPr>
          <a:lstStyle/>
          <a:p>
            <a:r>
              <a:rPr lang="en-US" sz="3200" b="1" dirty="0"/>
              <a:t>2</a:t>
            </a:r>
            <a:r>
              <a:rPr lang="en-US" sz="3200" b="1" baseline="30000" dirty="0"/>
              <a:t>nd</a:t>
            </a:r>
            <a:r>
              <a:rPr lang="en-US" sz="3200" b="1" dirty="0"/>
              <a:t>  $10 Smart Matrix</a:t>
            </a:r>
          </a:p>
        </p:txBody>
      </p:sp>
      <p:sp>
        <p:nvSpPr>
          <p:cNvPr id="26" name="Rectangle 25">
            <a:extLst>
              <a:ext uri="{FF2B5EF4-FFF2-40B4-BE49-F238E27FC236}">
                <a16:creationId xmlns:a16="http://schemas.microsoft.com/office/drawing/2014/main" id="{760BE692-6BB5-40ED-871C-178D340C44DB}"/>
              </a:ext>
            </a:extLst>
          </p:cNvPr>
          <p:cNvSpPr/>
          <p:nvPr/>
        </p:nvSpPr>
        <p:spPr>
          <a:xfrm>
            <a:off x="4865400" y="5154760"/>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27" name="Rectangle 26">
            <a:extLst>
              <a:ext uri="{FF2B5EF4-FFF2-40B4-BE49-F238E27FC236}">
                <a16:creationId xmlns:a16="http://schemas.microsoft.com/office/drawing/2014/main" id="{CF4EA04A-89C9-4A00-BE9D-6760EBDE0A71}"/>
              </a:ext>
            </a:extLst>
          </p:cNvPr>
          <p:cNvSpPr/>
          <p:nvPr/>
        </p:nvSpPr>
        <p:spPr>
          <a:xfrm>
            <a:off x="2366835" y="5238733"/>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31" name="Rectangle 30">
            <a:extLst>
              <a:ext uri="{FF2B5EF4-FFF2-40B4-BE49-F238E27FC236}">
                <a16:creationId xmlns:a16="http://schemas.microsoft.com/office/drawing/2014/main" id="{2AF40FCD-4452-48D8-972B-60C15A5E2568}"/>
              </a:ext>
            </a:extLst>
          </p:cNvPr>
          <p:cNvSpPr/>
          <p:nvPr/>
        </p:nvSpPr>
        <p:spPr>
          <a:xfrm>
            <a:off x="7426414" y="5154760"/>
            <a:ext cx="1582229"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Pay line</a:t>
            </a:r>
          </a:p>
        </p:txBody>
      </p:sp>
      <p:sp>
        <p:nvSpPr>
          <p:cNvPr id="15" name="Rectangle 14">
            <a:extLst>
              <a:ext uri="{FF2B5EF4-FFF2-40B4-BE49-F238E27FC236}">
                <a16:creationId xmlns:a16="http://schemas.microsoft.com/office/drawing/2014/main" id="{45E13992-1F7C-421D-8D62-7892CCABA791}"/>
              </a:ext>
            </a:extLst>
          </p:cNvPr>
          <p:cNvSpPr/>
          <p:nvPr/>
        </p:nvSpPr>
        <p:spPr>
          <a:xfrm>
            <a:off x="4428424" y="6374055"/>
            <a:ext cx="2494594" cy="461665"/>
          </a:xfrm>
          <a:prstGeom prst="rect">
            <a:avLst/>
          </a:prstGeom>
          <a:noFill/>
        </p:spPr>
        <p:txBody>
          <a:bodyPr wrap="none" lIns="91440" tIns="45720" rIns="91440" bIns="45720">
            <a:spAutoFit/>
          </a:bodyPr>
          <a:lstStyle/>
          <a:p>
            <a:pPr algn="ct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Total Earnings $30</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4" name="TextBox 33">
            <a:extLst>
              <a:ext uri="{FF2B5EF4-FFF2-40B4-BE49-F238E27FC236}">
                <a16:creationId xmlns:a16="http://schemas.microsoft.com/office/drawing/2014/main" id="{C052BF65-BA5D-4973-A46F-F99B760A1A83}"/>
              </a:ext>
            </a:extLst>
          </p:cNvPr>
          <p:cNvSpPr txBox="1"/>
          <p:nvPr/>
        </p:nvSpPr>
        <p:spPr>
          <a:xfrm>
            <a:off x="202170" y="934522"/>
            <a:ext cx="3292860" cy="892552"/>
          </a:xfrm>
          <a:prstGeom prst="rect">
            <a:avLst/>
          </a:prstGeom>
          <a:noFill/>
        </p:spPr>
        <p:txBody>
          <a:bodyPr wrap="square">
            <a:spAutoFit/>
          </a:bodyPr>
          <a:lstStyle/>
          <a:p>
            <a:r>
              <a:rPr lang="fr-FR" b="1" dirty="0">
                <a:solidFill>
                  <a:srgbClr val="C00000"/>
                </a:solidFill>
                <a:latin typeface="Engravers MT" panose="02090707080505020304" pitchFamily="18" charset="0"/>
                <a:ea typeface="Calibri" panose="020F0502020204030204" pitchFamily="34" charset="0"/>
                <a:cs typeface="Times New Roman" panose="02020603050405020304" pitchFamily="18" charset="0"/>
              </a:rPr>
              <a:t>$10</a:t>
            </a:r>
            <a:r>
              <a:rPr lang="fr-FR" sz="20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rPr>
              <a:t> </a:t>
            </a:r>
            <a:r>
              <a:rPr lang="fr-FR" sz="1600" b="1" dirty="0">
                <a:effectLst/>
                <a:latin typeface="Engravers MT" panose="02090707080505020304" pitchFamily="18" charset="0"/>
                <a:ea typeface="Calibri" panose="020F0502020204030204" pitchFamily="34" charset="0"/>
                <a:cs typeface="Times New Roman" panose="02020603050405020304" pitchFamily="18" charset="0"/>
              </a:rPr>
              <a:t>Came </a:t>
            </a:r>
            <a:r>
              <a:rPr lang="fr-FR" sz="1600" b="1" dirty="0" err="1">
                <a:effectLst/>
                <a:latin typeface="Engravers MT" panose="02090707080505020304" pitchFamily="18" charset="0"/>
                <a:ea typeface="Calibri" panose="020F0502020204030204" pitchFamily="34" charset="0"/>
                <a:cs typeface="Times New Roman" panose="02020603050405020304" pitchFamily="18" charset="0"/>
              </a:rPr>
              <a:t>from</a:t>
            </a:r>
            <a:r>
              <a:rPr lang="fr-FR" sz="1600" b="1" dirty="0">
                <a:effectLst/>
                <a:latin typeface="Engravers MT" panose="02090707080505020304" pitchFamily="18" charset="0"/>
                <a:ea typeface="Calibri" panose="020F0502020204030204" pitchFamily="34" charset="0"/>
                <a:cs typeface="Times New Roman" panose="02020603050405020304" pitchFamily="18" charset="0"/>
              </a:rPr>
              <a:t> the Re-Entry Spot of the </a:t>
            </a:r>
            <a:r>
              <a:rPr lang="en-US" sz="1600" b="1" dirty="0"/>
              <a:t>1</a:t>
            </a:r>
            <a:r>
              <a:rPr lang="en-US" sz="1600" b="1" baseline="30000" dirty="0"/>
              <a:t>st </a:t>
            </a:r>
            <a:r>
              <a:rPr lang="fr-FR" sz="1600" b="1" dirty="0">
                <a:effectLst/>
                <a:latin typeface="Engravers MT" panose="02090707080505020304" pitchFamily="18" charset="0"/>
                <a:ea typeface="Calibri" panose="020F0502020204030204" pitchFamily="34" charset="0"/>
                <a:cs typeface="Times New Roman" panose="02020603050405020304" pitchFamily="18" charset="0"/>
              </a:rPr>
              <a:t>over &amp; Over</a:t>
            </a:r>
            <a:endParaRPr lang="en-US" sz="1600" b="1" dirty="0">
              <a:solidFill>
                <a:srgbClr val="C00000"/>
              </a:solidFill>
              <a:effectLst/>
              <a:latin typeface="Engravers MT" panose="02090707080505020304" pitchFamily="18" charset="0"/>
              <a:ea typeface="Calibri" panose="020F0502020204030204" pitchFamily="34" charset="0"/>
              <a:cs typeface="Times New Roman" panose="02020603050405020304" pitchFamily="18" charset="0"/>
            </a:endParaRPr>
          </a:p>
        </p:txBody>
      </p:sp>
      <p:cxnSp>
        <p:nvCxnSpPr>
          <p:cNvPr id="35" name="Straight Connector 34">
            <a:extLst>
              <a:ext uri="{FF2B5EF4-FFF2-40B4-BE49-F238E27FC236}">
                <a16:creationId xmlns:a16="http://schemas.microsoft.com/office/drawing/2014/main" id="{A1509C63-6FBB-41A7-7A0D-4BC2B40FB0C0}"/>
              </a:ext>
            </a:extLst>
          </p:cNvPr>
          <p:cNvCxnSpPr>
            <a:cxnSpLocks/>
          </p:cNvCxnSpPr>
          <p:nvPr/>
        </p:nvCxnSpPr>
        <p:spPr>
          <a:xfrm flipV="1">
            <a:off x="9432741" y="6006465"/>
            <a:ext cx="744929" cy="323024"/>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72647388"/>
      </p:ext>
    </p:extLst>
  </p:cSld>
  <p:clrMapOvr>
    <a:masterClrMapping/>
  </p:clrMapOvr>
  <p:transition spd="slow" advTm="4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25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75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250"/>
                                  </p:stCondLst>
                                  <p:childTnLst>
                                    <p:set>
                                      <p:cBhvr>
                                        <p:cTn id="16" dur="1" fill="hold">
                                          <p:stCondLst>
                                            <p:cond delay="0"/>
                                          </p:stCondLst>
                                        </p:cTn>
                                        <p:tgtEl>
                                          <p:spTgt spid="75"/>
                                        </p:tgtEl>
                                        <p:attrNameLst>
                                          <p:attrName>style.visibility</p:attrName>
                                        </p:attrNameLst>
                                      </p:cBhvr>
                                      <p:to>
                                        <p:strVal val="visible"/>
                                      </p:to>
                                    </p:set>
                                    <p:animEffect transition="in" filter="barn(inVertical)">
                                      <p:cBhvr>
                                        <p:cTn id="17" dur="75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7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25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7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25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25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75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25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75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250"/>
                                  </p:stCondLst>
                                  <p:childTnLst>
                                    <p:set>
                                      <p:cBhvr>
                                        <p:cTn id="53" dur="1" fill="hold">
                                          <p:stCondLst>
                                            <p:cond delay="0"/>
                                          </p:stCondLst>
                                        </p:cTn>
                                        <p:tgtEl>
                                          <p:spTgt spid="30"/>
                                        </p:tgtEl>
                                        <p:attrNameLst>
                                          <p:attrName>style.visibility</p:attrName>
                                        </p:attrNameLst>
                                      </p:cBhvr>
                                      <p:to>
                                        <p:strVal val="visible"/>
                                      </p:to>
                                    </p:set>
                                    <p:animEffect transition="in" filter="barn(inVertical)">
                                      <p:cBhvr>
                                        <p:cTn id="54" dur="75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25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44" descr="Antique cash register keys">
            <a:extLst>
              <a:ext uri="{FF2B5EF4-FFF2-40B4-BE49-F238E27FC236}">
                <a16:creationId xmlns:a16="http://schemas.microsoft.com/office/drawing/2014/main" id="{9AAAC39C-126F-492D-875E-A8EB6663F342}"/>
              </a:ext>
            </a:extLst>
          </p:cNvPr>
          <p:cNvPicPr>
            <a:picLocks noChangeAspect="1"/>
          </p:cNvPicPr>
          <p:nvPr/>
        </p:nvPicPr>
        <p:blipFill rotWithShape="1">
          <a:blip r:embed="rId2"/>
          <a:srcRect t="13821" b="1593"/>
          <a:stretch/>
        </p:blipFill>
        <p:spPr>
          <a:xfrm>
            <a:off x="20" y="-67581"/>
            <a:ext cx="12191980" cy="6857990"/>
          </a:xfrm>
          <a:prstGeom prst="rect">
            <a:avLst/>
          </a:prstGeom>
        </p:spPr>
      </p:pic>
      <p:sp>
        <p:nvSpPr>
          <p:cNvPr id="49" name="Rectangle 4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2">
            <a:extLst>
              <a:ext uri="{FF2B5EF4-FFF2-40B4-BE49-F238E27FC236}">
                <a16:creationId xmlns:a16="http://schemas.microsoft.com/office/drawing/2014/main" id="{8D5E8703-5441-468B-BCD2-FD7941144330}"/>
              </a:ext>
            </a:extLst>
          </p:cNvPr>
          <p:cNvSpPr>
            <a:spLocks noGrp="1"/>
          </p:cNvSpPr>
          <p:nvPr>
            <p:ph idx="1"/>
          </p:nvPr>
        </p:nvSpPr>
        <p:spPr>
          <a:xfrm>
            <a:off x="620624" y="640080"/>
            <a:ext cx="3764826" cy="5442668"/>
          </a:xfrm>
        </p:spPr>
        <p:txBody>
          <a:bodyPr>
            <a:normAutofit fontScale="92500" lnSpcReduction="10000"/>
          </a:bodyPr>
          <a:lstStyle/>
          <a:p>
            <a:r>
              <a:rPr lang="en-US" sz="3600" b="1" dirty="0">
                <a:ln w="13462">
                  <a:solidFill>
                    <a:schemeClr val="bg1"/>
                  </a:solidFill>
                  <a:prstDash val="solid"/>
                </a:ln>
                <a:effectLst>
                  <a:outerShdw dist="38100" dir="2700000" algn="bl" rotWithShape="0">
                    <a:schemeClr val="accent5"/>
                  </a:outerShdw>
                </a:effectLst>
              </a:rPr>
              <a:t>Cathy took the $30 earnings from the 10 Matrix plus she added $5 more to be able to upgrade to the $25 Matrix  for a total of $35.</a:t>
            </a:r>
          </a:p>
          <a:p>
            <a:r>
              <a:rPr lang="en-US" sz="3600" b="1" dirty="0">
                <a:ln w="13462">
                  <a:solidFill>
                    <a:schemeClr val="bg1"/>
                  </a:solidFill>
                  <a:prstDash val="solid"/>
                </a:ln>
                <a:effectLst>
                  <a:outerShdw dist="38100" dir="2700000" algn="bl" rotWithShape="0">
                    <a:schemeClr val="accent5"/>
                  </a:outerShdw>
                </a:effectLst>
              </a:rPr>
              <a:t>From this point on she knew no more money would be needed out of  her pocket.</a:t>
            </a:r>
            <a:endParaRPr lang="en-US" sz="3600" b="1" cap="none" spc="0" dirty="0">
              <a:ln w="13462">
                <a:solidFill>
                  <a:schemeClr val="bg1"/>
                </a:solidFill>
                <a:prstDash val="solid"/>
              </a:ln>
              <a:effectLst>
                <a:outerShdw dist="38100" dir="2700000" algn="bl" rotWithShape="0">
                  <a:schemeClr val="accent5"/>
                </a:outerShdw>
              </a:effectLst>
            </a:endParaRPr>
          </a:p>
        </p:txBody>
      </p:sp>
      <p:sp>
        <p:nvSpPr>
          <p:cNvPr id="36" name="Arrow: Down 35">
            <a:extLst>
              <a:ext uri="{FF2B5EF4-FFF2-40B4-BE49-F238E27FC236}">
                <a16:creationId xmlns:a16="http://schemas.microsoft.com/office/drawing/2014/main" id="{0F441593-443F-4194-A03F-852BBA61BF77}"/>
              </a:ext>
            </a:extLst>
          </p:cNvPr>
          <p:cNvSpPr/>
          <p:nvPr/>
        </p:nvSpPr>
        <p:spPr>
          <a:xfrm>
            <a:off x="6824869" y="5156052"/>
            <a:ext cx="755373" cy="14302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330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4000">
        <p15:prstTrans prst="curtains"/>
      </p:transition>
    </mc:Choice>
    <mc:Fallback xmlns="">
      <p:transition spd="slow" advTm="4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23091</TotalTime>
  <Words>1068</Words>
  <Application>Microsoft Office PowerPoint</Application>
  <PresentationFormat>Widescreen</PresentationFormat>
  <Paragraphs>147</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Black</vt:lpstr>
      <vt:lpstr>Calibri</vt:lpstr>
      <vt:lpstr>Calibri Light</vt:lpstr>
      <vt:lpstr>edmondsans_regularregular</vt:lpstr>
      <vt:lpstr>Engravers MT</vt:lpstr>
      <vt:lpstr>Gill Sans MT</vt:lpstr>
      <vt:lpstr>Office Theme</vt:lpstr>
      <vt:lpstr>PowerPoint Presentation</vt:lpstr>
      <vt:lpstr>PowerPoint Presentation</vt:lpstr>
      <vt:lpstr>PowerPoint Presentation</vt:lpstr>
      <vt:lpstr>USA &amp; INTERNATIONAL AVAILABLE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do you choose? </vt:lpstr>
      <vt:lpstr>JUST THINK!</vt:lpstr>
      <vt:lpstr>***Recap***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Goodrich</dc:creator>
  <cp:lastModifiedBy>Ron Ellis</cp:lastModifiedBy>
  <cp:revision>73</cp:revision>
  <dcterms:created xsi:type="dcterms:W3CDTF">2020-10-01T18:28:03Z</dcterms:created>
  <dcterms:modified xsi:type="dcterms:W3CDTF">2022-10-31T19:09:29Z</dcterms:modified>
</cp:coreProperties>
</file>